
<file path=[Content_Types].xml><?xml version="1.0" encoding="utf-8"?>
<Types xmlns="http://schemas.openxmlformats.org/package/2006/content-types">
  <Default Extension="vml" ContentType="application/vnd.openxmlformats-officedocument.vmlDrawing"/>
  <Default Extension="doc" ContentType="application/msword"/>
  <Default Extension="docx" ContentType="application/vnd.openxmlformats-officedocument.wordprocessingml.document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73" r:id="rId3"/>
    <p:sldId id="274" r:id="rId4"/>
    <p:sldId id="269" r:id="rId5"/>
    <p:sldId id="319" r:id="rId6"/>
    <p:sldId id="321" r:id="rId7"/>
    <p:sldId id="275" r:id="rId8"/>
    <p:sldId id="322" r:id="rId9"/>
    <p:sldId id="323" r:id="rId10"/>
    <p:sldId id="326" r:id="rId11"/>
    <p:sldId id="327" r:id="rId12"/>
    <p:sldId id="328" r:id="rId13"/>
    <p:sldId id="329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299" r:id="rId23"/>
    <p:sldId id="339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67" r:id="rId49"/>
    <p:sldId id="368" r:id="rId50"/>
    <p:sldId id="315" r:id="rId51"/>
    <p:sldId id="316" r:id="rId53"/>
    <p:sldId id="318" r:id="rId54"/>
  </p:sldIdLst>
  <p:sldSz cx="10058400" cy="7772400"/>
  <p:notesSz cx="10058400" cy="7772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63B7951-A333-4165-B5FE-C8F41A3E001C}">
          <p14:sldIdLst>
            <p14:sldId id="273"/>
            <p14:sldId id="274"/>
            <p14:sldId id="269"/>
            <p14:sldId id="319"/>
            <p14:sldId id="321"/>
            <p14:sldId id="275"/>
            <p14:sldId id="322"/>
            <p14:sldId id="323"/>
            <p14:sldId id="326"/>
            <p14:sldId id="327"/>
            <p14:sldId id="328"/>
            <p14:sldId id="329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299"/>
            <p14:sldId id="339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15"/>
            <p14:sldId id="316"/>
            <p14:sldId id="318"/>
          </p14:sldIdLst>
        </p14:section>
        <p14:section name="无标题节" id="{26045BF3-4DF6-46B9-A925-6E9087E06A9C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88582" autoAdjust="0"/>
  </p:normalViewPr>
  <p:slideViewPr>
    <p:cSldViewPr>
      <p:cViewPr varScale="1">
        <p:scale>
          <a:sx n="63" d="100"/>
          <a:sy n="63" d="100"/>
        </p:scale>
        <p:origin x="-1416" y="-9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AF07-C2BD-445C-A88B-15EA2167C1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97E27-C5FF-4AF0-8FD2-7250B1C14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97E27-C5FF-4AF0-8FD2-7250B1C14A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97E27-C5FF-4AF0-8FD2-7250B1C14A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97E27-C5FF-4AF0-8FD2-7250B1C14A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6115" y="2588259"/>
            <a:ext cx="7566169" cy="13085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17189" y="4296511"/>
            <a:ext cx="5024020" cy="108240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5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 smtClean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 smtClean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 smtClean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14300"/>
            <a:ext cx="10058400" cy="7543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4563" y="218440"/>
            <a:ext cx="9669272" cy="65069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59" cy="512978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7" cy="38862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wmf"/><Relationship Id="rId1" Type="http://schemas.openxmlformats.org/officeDocument/2006/relationships/oleObject" Target="../embeddings/Document1.doc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0.wmf"/><Relationship Id="rId1" Type="http://schemas.openxmlformats.org/officeDocument/2006/relationships/oleObject" Target="../embeddings/Document2.doc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wmf"/><Relationship Id="rId1" Type="http://schemas.openxmlformats.org/officeDocument/2006/relationships/oleObject" Target="../embeddings/Document3.doc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1" Type="http://schemas.openxmlformats.org/officeDocument/2006/relationships/hyperlink" Target="https://wiki.realtek.com/pages/viewpage.action?pageId=1157659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6.wmf"/><Relationship Id="rId3" Type="http://schemas.openxmlformats.org/officeDocument/2006/relationships/package" Target="../embeddings/Document4.docx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7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9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7895" y="1905000"/>
            <a:ext cx="9905999" cy="1676400"/>
          </a:xfrm>
        </p:spPr>
        <p:txBody>
          <a:bodyPr/>
          <a:lstStyle/>
          <a:p>
            <a:pPr algn="ctr"/>
            <a:r>
              <a:rPr lang="en-US" altLang="zh-CN" sz="6000" dirty="0" smtClean="0">
                <a:latin typeface="Arial Rounded MT Bold" panose="020F0704030504030204" pitchFamily="34" charset="0"/>
              </a:rPr>
              <a:t>Realtek </a:t>
            </a:r>
            <a:r>
              <a:rPr lang="en-US" altLang="zh-CN" sz="6000" dirty="0">
                <a:latin typeface="Arial Rounded MT Bold" panose="020F0704030504030204" pitchFamily="34" charset="0"/>
              </a:rPr>
              <a:t>B</a:t>
            </a:r>
            <a:r>
              <a:rPr lang="en-US" altLang="zh-CN" sz="6000" dirty="0" smtClean="0">
                <a:latin typeface="Arial Rounded MT Bold" panose="020F0704030504030204" pitchFamily="34" charset="0"/>
              </a:rPr>
              <a:t>luetooth Driver Reference Guide</a:t>
            </a:r>
            <a:br>
              <a:rPr lang="en-US" altLang="zh-CN" sz="6000" dirty="0" smtClean="0">
                <a:latin typeface="Arial Rounded MT Bold" panose="020F0704030504030204" pitchFamily="34" charset="0"/>
              </a:rPr>
            </a:br>
            <a:endParaRPr lang="zh-CN" altLang="en-US" sz="6000" dirty="0">
              <a:latin typeface="Arial Rounded MT Bold" panose="020F070403050403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sz="2800" i="1" dirty="0" smtClean="0"/>
              <a:t>RTK</a:t>
            </a:r>
            <a:endParaRPr lang="en-US" altLang="zh-CN" sz="2800" i="1" dirty="0" smtClean="0"/>
          </a:p>
          <a:p>
            <a:pPr algn="ctr"/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0" y="0"/>
            <a:ext cx="9669272" cy="650697"/>
          </a:xfrm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en-US" altLang="zh-CN" sz="4400" dirty="0" err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Mstar</a:t>
            </a:r>
            <a:r>
              <a:rPr lang="en-US" altLang="zh-CN" sz="4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Bluetooth Driver Porting</a:t>
            </a:r>
            <a:endParaRPr lang="en-US" altLang="zh-CN" sz="4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81940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8915400" y="1066800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2" name="Document" showAsIcon="1" r:id="rId1" imgW="914400" imgH="828675" progId="Word.Document.8">
                  <p:embed/>
                </p:oleObj>
              </mc:Choice>
              <mc:Fallback>
                <p:oleObj name="Document" showAsIcon="1" r:id="rId1" imgW="914400" imgH="828675" progId="Word.Document.8">
                  <p:embed/>
                  <p:pic>
                    <p:nvPicPr>
                      <p:cNvPr id="0" name="图片 487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915400" y="1066800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5715" y="1828800"/>
            <a:ext cx="91374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Mstar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平台为了兼容各家的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USB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蓝牙芯片，所以搭了一套监控识别各家的驱动方案。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如果在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Mstar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平台顺利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Porting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除了前面介绍的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Porting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方式完成之后，还需要做如下工作：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0600" y="2596107"/>
            <a:ext cx="8610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      1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.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bluetoothmonitor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是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mstar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平台上检测蓝牙模块插入的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监控程序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，并根据获取不同的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vid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pid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来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insmod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不同模块的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driver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，对应的文件是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device/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mstar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/common/libraries/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bluetooth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bluetoothmonitor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bluedroid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bluetooth.c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该监控程序编译生成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libbluedroid.so,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由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BluetoothManageService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service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去使用。所以需要根据使用的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usb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dongle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vid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pid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去加入到该程序当中，最后重新编译该库。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2.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另外，该程序会检测到谁家的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dongle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之后会去加载对应的驱动。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 smtClean="0"/>
          </a:p>
          <a:p>
            <a:r>
              <a:rPr lang="en-US" altLang="zh-CN" dirty="0" smtClean="0"/>
              <a:t>      </a:t>
            </a:r>
            <a:endParaRPr lang="zh-CN" altLang="zh-CN" dirty="0"/>
          </a:p>
        </p:txBody>
      </p:sp>
      <p:pic>
        <p:nvPicPr>
          <p:cNvPr id="4117" name="Picture 21" descr="C:\Users\Administrator\AppData\Roaming\Tencent\Users\895498069\QQ\WinTemp\RichOle\RT}8_DCS8D[1}NO_(~)IC[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5453627"/>
            <a:ext cx="6705600" cy="145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:\Users\Administrator\AppData\Roaming\Tencent\Users\895498069\QQ\WinTemp\RichOle\H`O%HJ6}~)_7TITPG9_]WO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505200"/>
            <a:ext cx="4114800" cy="103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0" y="0"/>
            <a:ext cx="9669272" cy="650697"/>
          </a:xfrm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en-US" altLang="zh-CN" sz="4400" dirty="0" err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Mstar</a:t>
            </a:r>
            <a:r>
              <a:rPr lang="en-US" altLang="zh-CN" sz="4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Bluetooth Driver Porting</a:t>
            </a:r>
            <a:endParaRPr lang="en-US" altLang="zh-CN" sz="4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81940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8915400" y="1066800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6" name="Document" showAsIcon="1" r:id="rId1" imgW="914400" imgH="828675" progId="Word.Document.8">
                  <p:embed/>
                </p:oleObj>
              </mc:Choice>
              <mc:Fallback>
                <p:oleObj name="Document" showAsIcon="1" r:id="rId1" imgW="914400" imgH="828675" progId="Word.Document.8">
                  <p:embed/>
                  <p:pic>
                    <p:nvPicPr>
                      <p:cNvPr id="0" name="图片 68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915400" y="1066800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5715" y="1828800"/>
            <a:ext cx="90375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由于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Mstar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平台在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audio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部分所有的音频数据在发送的时候会进行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resample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pcm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会由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44.1K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转化为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48K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。那么就需要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a2dp profile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内部也要对应修改，否则音频将会出现卡顿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失音等现象。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 smtClean="0"/>
              <a:t>       </a:t>
            </a:r>
            <a:endParaRPr lang="en-US" altLang="zh-CN" dirty="0" smtClean="0"/>
          </a:p>
          <a:p>
            <a:r>
              <a:rPr lang="en-US" altLang="zh-CN" dirty="0" smtClean="0"/>
              <a:t>         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114520" y="2727067"/>
            <a:ext cx="84799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3.1. 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修改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bluedroid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中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a2dp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采样率：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bluedroid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btif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src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btif_media_task.c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中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btif_a2dp_setup_codec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函数，将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media_feeding.cfg.pcm.sampling_freq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改为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48000.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3.2.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修改默认的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a2dp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的采样率：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bluedroid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btif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/co/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bta_av_co.c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zh-CN" dirty="0"/>
          </a:p>
        </p:txBody>
      </p:sp>
      <p:pic>
        <p:nvPicPr>
          <p:cNvPr id="6165" name="Picture 21" descr="C:\Users\Administrator\AppData\Roaming\Tencent\Users\895498069\QQ\WinTemp\RichOle\)R{ZQBJ6~B7[)TPUB[)[H@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4152900"/>
            <a:ext cx="98583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7" name="Picture 23" descr="C:\Users\Administrator\AppData\Roaming\Tencent\Users\895498069\QQ\WinTemp\RichOle\UERL_VK)O3VFR5DAW[}~UL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6096000"/>
            <a:ext cx="59817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0" y="0"/>
            <a:ext cx="9669272" cy="650697"/>
          </a:xfrm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en-US" altLang="zh-CN" sz="4400" dirty="0" err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Mstar</a:t>
            </a:r>
            <a:r>
              <a:rPr lang="en-US" altLang="zh-CN" sz="4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Bluetooth Driver Porting</a:t>
            </a:r>
            <a:endParaRPr lang="en-US" altLang="zh-CN" sz="4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81940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8915400" y="1066800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5" name="Document" showAsIcon="1" r:id="rId1" imgW="914400" imgH="828675" progId="Word.Document.8">
                  <p:embed/>
                </p:oleObj>
              </mc:Choice>
              <mc:Fallback>
                <p:oleObj name="Document" showAsIcon="1" r:id="rId1" imgW="914400" imgH="828675" progId="Word.Document.8">
                  <p:embed/>
                  <p:pic>
                    <p:nvPicPr>
                      <p:cNvPr id="0" name="图片 789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915400" y="1066800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5715" y="1828800"/>
            <a:ext cx="90966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4. Porting a2dp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hal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层，默认只要是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mstar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修改的都可以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merge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5. Porting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Bluetooth.apk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里面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mstar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增加的代码，默认他们会增加大量的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patch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，比如实现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a2dp sink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a2dp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src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进行切换，加入对应的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API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。如果想加入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rtkbtservice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则需要找到他们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ProfileConfig.java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依赖的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xml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文件，相应加入即可。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6.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其他修改则模仿其他家的该法即可，比如是开放代码，还是提供库的形式。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 smtClean="0"/>
          </a:p>
          <a:p>
            <a:r>
              <a:rPr lang="en-US" altLang="zh-CN" dirty="0" smtClean="0"/>
              <a:t>       </a:t>
            </a:r>
            <a:endParaRPr lang="en-US" altLang="zh-CN" dirty="0" smtClean="0"/>
          </a:p>
          <a:p>
            <a:r>
              <a:rPr lang="en-US" altLang="zh-CN" dirty="0" smtClean="0"/>
              <a:t>        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9669272" cy="650697"/>
          </a:xfrm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en-US" altLang="zh-CN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Android Bluetooth Architecture</a:t>
            </a:r>
            <a:endParaRPr lang="en-US" altLang="zh-CN" sz="4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12" y="977901"/>
            <a:ext cx="8307949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9669272" cy="650697"/>
          </a:xfrm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en-US" altLang="zh-CN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Android Bluetooth Architecture</a:t>
            </a:r>
            <a:endParaRPr lang="en-US" altLang="zh-CN" sz="4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799"/>
            <a:ext cx="9220200" cy="406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5257800"/>
            <a:ext cx="944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APP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：用户开发的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APK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，如果想控制蓝牙，则需要调用对应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API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Framework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：开放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API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出来，所以增加修改接口就在此处。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Packets/apps/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Bluetooth.apk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：实现中控，各个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profile service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启动与停止。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HAL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层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libbluetooth_jni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：实现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JAVA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与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的接口衔接。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Stack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：协议栈。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Vendor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：各家厂商控制接口。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Driver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：各家蓝牙驱动。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9669272" cy="650697"/>
          </a:xfrm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en-US" altLang="zh-CN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Android Bluetooth Architecture</a:t>
            </a:r>
            <a:endParaRPr lang="en-US" altLang="zh-CN" sz="4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2192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Q1</a:t>
            </a:r>
            <a:r>
              <a:rPr lang="zh-CN" altLang="en-US" dirty="0" smtClean="0"/>
              <a:t>：打开蓝牙，到底有多少个进程？最开始的进程是如何启动的？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04800" y="37338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Q2</a:t>
            </a:r>
            <a:r>
              <a:rPr lang="zh-CN" altLang="en-US" dirty="0" smtClean="0"/>
              <a:t>：蓝牙进程就是</a:t>
            </a:r>
            <a:r>
              <a:rPr lang="en-US" altLang="zh-CN" dirty="0" err="1" smtClean="0"/>
              <a:t>bluedroid</a:t>
            </a:r>
            <a:r>
              <a:rPr lang="zh-CN" altLang="en-US" dirty="0" smtClean="0"/>
              <a:t>吗？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9669272" cy="650697"/>
          </a:xfrm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en-US" altLang="zh-CN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Android Bluetooth Architecture</a:t>
            </a:r>
            <a:endParaRPr lang="en-US" altLang="zh-CN" sz="4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219200"/>
            <a:ext cx="9448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核心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Service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BluetoothManagerService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系统进程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SystemService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是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核心服务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各个模块都会在其注册自己的核心服务。对应的蓝牙核心服务是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BluetoothManagerService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在系统刚启动的时候就会启动该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service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，接着会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bind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到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AdapterService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，如果该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service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没有启动过，那么就会将该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service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启动，进而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Bluetooth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的进程就启动起来。接着才会由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AdapterService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启动其他的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service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那么其他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UI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在蓝牙打开关闭就会通过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framework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层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API bind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到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AdapterService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，进而控制蓝牙。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657600"/>
            <a:ext cx="7315200" cy="351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9669272" cy="650697"/>
          </a:xfrm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en-US" altLang="zh-CN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Android Bluetooth Architecture</a:t>
            </a:r>
            <a:endParaRPr lang="en-US" altLang="zh-CN" sz="4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371600"/>
            <a:ext cx="654538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android.bluetooth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进程：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------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Bluetooth.apk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btservice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是蓝牙的控制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service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，用于启动或者停止其他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Service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，打开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关闭蓝牙等操作。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配置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profile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文件如下：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/>
              <a:t>	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11265" name="Picture 1" descr="C:\Users\Administrator\AppData\Roaming\Tencent\Users\895498069\QQ\WinTemp\RichOle\2VNK{}QVODO64UG]T}Z3_6O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990599"/>
            <a:ext cx="2717800" cy="662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Administrator\AppData\Roaming\Tencent\Users\895498069\QQ\WinTemp\RichOle\0]VF(W5WAFQQO1[%KEMI]%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78" y="2921867"/>
            <a:ext cx="682942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9669272" cy="650697"/>
          </a:xfrm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en-US" altLang="zh-CN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Android Bluetooth Architecture</a:t>
            </a:r>
            <a:endParaRPr lang="en-US" altLang="zh-CN" sz="4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599" y="1600200"/>
            <a:ext cx="4888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蓝牙协议栈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bluedroid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-------bluetooth.default.so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/>
              <a:t>	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13313" name="Picture 1" descr="C:\Users\Administrator\AppData\Roaming\Tencent\Users\895498069\QQ\WinTemp\RichOle\5L${%94~HNIVTI%K7I}Y~UR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67000"/>
            <a:ext cx="85344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9669272" cy="650697"/>
          </a:xfrm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en-US" altLang="zh-CN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Android Bluetooth Architecture</a:t>
            </a:r>
            <a:endParaRPr lang="en-US" altLang="zh-CN" sz="4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599" y="1600200"/>
            <a:ext cx="89154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厂家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libbt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-vendor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------libbt-vendor_uart.so/libbt-vendor_usb.so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usb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使用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libbt-vendor_usb.so,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仅仅是简单的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open/close /dev/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rtk_btusb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，即可操作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usb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卡片。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而对于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uart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卡片使用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libbt-vendor_uart.so,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则比较复杂。主要是负责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download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fw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，设置波特率等操作。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 smtClean="0"/>
          </a:p>
          <a:p>
            <a:r>
              <a:rPr lang="en-US" altLang="zh-CN" dirty="0"/>
              <a:t>	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000" b="1" dirty="0"/>
              <a:t>Agenda</a:t>
            </a:r>
            <a:endParaRPr lang="zh-CN" altLang="en-US" sz="40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2919" y="1371600"/>
            <a:ext cx="9052559" cy="5129784"/>
          </a:xfrm>
        </p:spPr>
        <p:txBody>
          <a:bodyPr/>
          <a:lstStyle/>
          <a:p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Structure of </a:t>
            </a:r>
            <a:r>
              <a:rPr lang="en-US" altLang="zh-CN" sz="3200" dirty="0" err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Realtek</a:t>
            </a:r>
            <a:r>
              <a: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Bluetooth SDK</a:t>
            </a:r>
            <a:endParaRPr lang="en-US" altLang="zh-CN" sz="3200" dirty="0">
              <a:solidFill>
                <a:srgbClr val="89898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B</a:t>
            </a:r>
            <a:r>
              <a: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luetooth Driver Porting</a:t>
            </a:r>
            <a:endParaRPr lang="en-US" altLang="zh-CN" sz="32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err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Mstar</a:t>
            </a:r>
            <a:r>
              <a: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Bluetooth Driver Porting</a:t>
            </a:r>
            <a:endParaRPr lang="en-US" altLang="zh-CN" sz="32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Android </a:t>
            </a: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B</a:t>
            </a:r>
            <a:r>
              <a: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luetooth </a:t>
            </a: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A</a:t>
            </a:r>
            <a:r>
              <a: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rchitecture</a:t>
            </a:r>
            <a:endParaRPr lang="en-US" altLang="zh-CN" sz="32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Profile And Protocol Debug</a:t>
            </a:r>
            <a:endParaRPr lang="en-US" altLang="zh-CN" sz="32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Bluetooth QA</a:t>
            </a:r>
            <a:endParaRPr lang="en-US" altLang="zh-CN" sz="32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Wi-Fi BT Coexist Debug</a:t>
            </a:r>
            <a:endParaRPr lang="en-US" altLang="zh-CN" sz="32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9669272" cy="650697"/>
          </a:xfrm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en-US" altLang="zh-CN" sz="4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Android Bluetooth Architecture</a:t>
            </a:r>
            <a:endParaRPr lang="en-US" altLang="zh-CN" sz="4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599" y="1600200"/>
            <a:ext cx="89154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rtk_btusb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uinput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uhid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rfkill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diver: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这些驱动除了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rtk_btusb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由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RTK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提供，其他均由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kernel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支持。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比如，有些客户遇到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rfkill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没有配置，导致一直无法控制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gpio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管脚，从而无法打开蓝牙；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uhid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主要是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hid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设备写入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hid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键值进系统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38200" y="1524000"/>
            <a:ext cx="9022080" cy="5715000"/>
          </a:xfrm>
        </p:spPr>
        <p:txBody>
          <a:bodyPr/>
          <a:lstStyle/>
          <a:p>
            <a:pPr marL="457200" lvl="1" indent="-457200">
              <a:lnSpc>
                <a:spcPct val="250000"/>
              </a:lnSpc>
              <a:buFont typeface="+mj-lt"/>
              <a:buAutoNum type="arabicPeriod"/>
            </a:pP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driver  simple debug</a:t>
            </a:r>
            <a:endParaRPr lang="en-US" altLang="zh-CN" sz="2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lvl="1" indent="-457200">
              <a:lnSpc>
                <a:spcPct val="250000"/>
              </a:lnSpc>
              <a:buFont typeface="+mj-lt"/>
              <a:buAutoNum type="arabicPeriod"/>
            </a:pP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获取对应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log 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方法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lang="en-US" altLang="zh-CN" sz="2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lvl="1" indent="-457200">
              <a:lnSpc>
                <a:spcPct val="250000"/>
              </a:lnSpc>
              <a:buFont typeface="+mj-lt"/>
              <a:buAutoNum type="arabicPeriod"/>
            </a:pPr>
            <a:r>
              <a:rPr lang="en-US" altLang="zh-CN" sz="28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enable/</a:t>
            </a:r>
            <a:r>
              <a:rPr lang="en-US" altLang="zh-CN" sz="2800" dirty="0" err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diable</a:t>
            </a:r>
            <a:r>
              <a:rPr lang="en-US" altLang="zh-CN" sz="28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BT debug</a:t>
            </a:r>
            <a:endParaRPr lang="en-US" altLang="zh-CN" sz="2800" dirty="0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lvl="1" indent="-457200">
              <a:lnSpc>
                <a:spcPct val="25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common profile </a:t>
            </a:r>
            <a:r>
              <a:rPr lang="en-US" altLang="zh-CN" sz="28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debug</a:t>
            </a:r>
            <a:endParaRPr lang="zh-CN" altLang="zh-CN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150000"/>
              </a:lnSpc>
            </a:pPr>
            <a:endParaRPr lang="zh-CN" altLang="zh-CN" sz="2000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marL="457200" lvl="1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sz="2000" b="1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lvl="1">
              <a:lnSpc>
                <a:spcPct val="150000"/>
              </a:lnSpc>
            </a:pPr>
            <a:endParaRPr lang="en-US" altLang="zh-CN" sz="2000" dirty="0" smtClean="0"/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en-US" altLang="zh-TW" sz="2000" b="1" dirty="0" smtClean="0"/>
              <a:t>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CN" sz="20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81000" y="1066800"/>
            <a:ext cx="9022080" cy="9906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driver  simple debug</a:t>
            </a:r>
            <a:endParaRPr lang="zh-CN" altLang="zh-CN" sz="2000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marL="457200" lvl="1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sz="2000" b="1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lvl="1">
              <a:lnSpc>
                <a:spcPct val="150000"/>
              </a:lnSpc>
            </a:pPr>
            <a:endParaRPr lang="en-US" altLang="zh-CN" sz="2000" dirty="0" smtClean="0"/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en-US" altLang="zh-TW" sz="2000" b="1" dirty="0" smtClean="0"/>
              <a:t>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CN" sz="20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152400" y="2209800"/>
            <a:ext cx="9916497" cy="4308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Porting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完成首先确保蓝牙所依赖的文件都已经正确编译出来，并请进行相关备份</a:t>
            </a: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包括</a:t>
            </a:r>
            <a:r>
              <a:rPr lang="en-US" altLang="zh-CN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source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code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，将不需要给客户的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source code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删除</a:t>
            </a: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/>
          </a:p>
          <a:p>
            <a:pPr lvl="1"/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packets/apps/Bluetooth/</a:t>
            </a:r>
            <a:r>
              <a:rPr lang="en-US" altLang="zh-CN" dirty="0" err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Bluetooth.apk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system/framework/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framework.jar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system/lib/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libbluetooth_jni.so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system/lib/hw/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bluetoot.default.so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system/lib/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libbt-vendor_usb.so/libbt-vendor_uart.so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system/</a:t>
            </a:r>
            <a:r>
              <a:rPr lang="en-US" altLang="zh-CN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etc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/firmware/</a:t>
            </a:r>
            <a:r>
              <a:rPr lang="en-US" altLang="zh-CN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rtl8xxx_fw/rtl8xxx_config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         system/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etc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bluetooth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en-US" altLang="zh-CN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rtkbt.conf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system/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etc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bluetooth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en-US" altLang="zh-CN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rtkbt_plugins.conf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        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system/lib/rtkbt/</a:t>
            </a:r>
            <a:r>
              <a:rPr lang="en-US" altLang="zh-CN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autopair.so/heartbeat.so/vr_beex_hidraw.so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</a:t>
            </a:r>
            <a:r>
              <a:rPr lang="en-US" altLang="zh-CN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rtkbt_usb.ko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其他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apk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确保权限正确。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04800" y="762000"/>
            <a:ext cx="9022080" cy="6858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获取对应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log 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方法：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lang="zh-CN" altLang="zh-CN" sz="2000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marL="457200" lvl="1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sz="2000" b="1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lvl="1">
              <a:lnSpc>
                <a:spcPct val="150000"/>
              </a:lnSpc>
            </a:pPr>
            <a:endParaRPr lang="en-US" altLang="zh-CN" sz="2000" dirty="0" smtClean="0"/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b="1" dirty="0" smtClean="0">
                <a:solidFill>
                  <a:srgbClr val="FF0000"/>
                </a:solidFill>
              </a:rPr>
              <a:t>   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b="1" dirty="0">
                <a:solidFill>
                  <a:srgbClr val="FF0000"/>
                </a:solidFill>
              </a:rPr>
              <a:t> 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 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en-US" altLang="zh-TW" sz="2000" b="1" dirty="0" smtClean="0"/>
              <a:t>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CN" sz="20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95300" y="1819870"/>
            <a:ext cx="86106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logcat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应用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 smtClean="0"/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来说，应用程序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主要通过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logcat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获取：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927235"/>
            <a:ext cx="5791200" cy="283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9961" y="2757703"/>
            <a:ext cx="42707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一般来说，如果是复现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bug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的话，那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么首先执行（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adb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logcat –c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清除当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前的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buffer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里面的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，然后执行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logcat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vtime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&gt; xxx  &amp;,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等到复现到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bug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，即可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dump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出该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而如果遇到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bug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但是没有抓取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logcat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如果时间不是很久的话，可以试着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执行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logcat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也有可能抓到问题点。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04800" y="762000"/>
            <a:ext cx="9022080" cy="6858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获取对应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log 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方法：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lang="zh-CN" altLang="zh-CN" sz="2000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marL="457200" lvl="1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sz="2000" b="1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lvl="1">
              <a:lnSpc>
                <a:spcPct val="150000"/>
              </a:lnSpc>
            </a:pPr>
            <a:endParaRPr lang="en-US" altLang="zh-CN" sz="2000" dirty="0" smtClean="0"/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b="1" dirty="0" smtClean="0">
                <a:solidFill>
                  <a:srgbClr val="FF0000"/>
                </a:solidFill>
              </a:rPr>
              <a:t>   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 algn="l" rtl="0">
              <a:lnSpc>
                <a:spcPct val="150000"/>
              </a:lnSpc>
              <a:buClr>
                <a:schemeClr val="tx1"/>
              </a:buClr>
            </a:pP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那么你需要执行：</a:t>
            </a:r>
            <a:endParaRPr lang="en-US" altLang="zh-CN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b="1" dirty="0">
                <a:solidFill>
                  <a:srgbClr val="FF0000"/>
                </a:solidFill>
              </a:rPr>
              <a:t>	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 algn="l" rtl="0">
              <a:lnSpc>
                <a:spcPct val="150000"/>
              </a:lnSpc>
              <a:buClr>
                <a:schemeClr val="tx1"/>
              </a:buClr>
            </a:pP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这样即可调用出原生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settings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了，当然前提一定是系统已经有安装了该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apk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。</a:t>
            </a:r>
            <a:endParaRPr lang="en-US" altLang="zh-TW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en-US" altLang="zh-TW" sz="2000" b="1" dirty="0" smtClean="0"/>
              <a:t>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CN" sz="20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28600" y="1879600"/>
            <a:ext cx="86106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启动广播或者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activity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对于有些场景，可能需要调出某个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Activity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，首先你需要知道该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activity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监听哪些广播：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比如，原生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Settings.apk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AndroidManifest.xml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513" y="3124200"/>
            <a:ext cx="76977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513" y="5245679"/>
            <a:ext cx="6248401" cy="46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04800" y="762000"/>
            <a:ext cx="9022080" cy="6858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获取对应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log 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方法：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lang="zh-CN" altLang="zh-CN" sz="2000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marL="457200" lvl="1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sz="2000" b="1" dirty="0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b="1" dirty="0">
                <a:solidFill>
                  <a:srgbClr val="FF0000"/>
                </a:solidFill>
              </a:rPr>
              <a:t>	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en-US" altLang="zh-TW" sz="2000" b="1" dirty="0" smtClean="0"/>
              <a:t>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执行结果：</a:t>
            </a:r>
            <a:endParaRPr lang="en-US" altLang="zh-CN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28600" y="1879600"/>
            <a:ext cx="8610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启动广播或者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activity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对于有些场景，如果想向某个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apk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发送广播该如何呢？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比如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autopair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service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中的广播主要监听：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/>
              <a:t>	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895600"/>
            <a:ext cx="9294813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C:\Users\Administrator\AppData\Roaming\Tencent\Users\895498069\QQ\WinTemp\RichOle\LI@JDA90{KYEIUL[[G@0EF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5" y="5715000"/>
            <a:ext cx="982980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04800" y="762000"/>
            <a:ext cx="9022080" cy="6858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获取对应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log 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方法：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lang="zh-CN" altLang="zh-CN" sz="2000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marL="457200" lvl="1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sz="2000" b="1" dirty="0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b="1" dirty="0">
                <a:solidFill>
                  <a:srgbClr val="FF0000"/>
                </a:solidFill>
              </a:rPr>
              <a:t>	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en-US" altLang="zh-TW" sz="2000" b="1" dirty="0" smtClean="0"/>
              <a:t>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如果在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debug 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客户平台的时候发现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kernel log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打印太多的话，可以取消掉：</a:t>
            </a:r>
            <a:endParaRPr lang="en-US" altLang="zh-CN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                       echo "0 0 0 0" &gt; /proc/sys/kernel/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printk</a:t>
            </a:r>
            <a:endParaRPr lang="en-US" altLang="zh-CN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endParaRPr lang="en-US" altLang="zh-CN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1752600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如果需要抓取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kernle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的话，一般多会抓取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rtk_btusb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log.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那么就需要执行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dmesg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9457" name="Picture 1" descr="C:\Users\Administrator\AppData\Roaming\Tencent\Users\895498069\QQ\WinTemp\RichOle\EET5K%KD3({1K~PW$C8FZT9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2819400"/>
            <a:ext cx="96583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04800" y="762000"/>
            <a:ext cx="9022080" cy="6858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获取对应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log 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方法：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lang="zh-CN" altLang="zh-CN" sz="2000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marL="457200" lvl="1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sz="2000" b="1" dirty="0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b="1" dirty="0">
                <a:solidFill>
                  <a:srgbClr val="FF0000"/>
                </a:solidFill>
              </a:rPr>
              <a:t>	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zh-CN" altLang="en-US" sz="2000" dirty="0" smtClean="0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 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其他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java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文件如需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debug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则也可以这样做，这样在执行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logcat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的时候就可以看到打印了。</a:t>
            </a:r>
            <a:endParaRPr lang="en-US" altLang="zh-TW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en-US" altLang="zh-TW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注意，这里会看到有一个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TAG=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AdapterService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”，如果仅仅想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debug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该一个文件或者这种的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tag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的话，那么可以执行：</a:t>
            </a:r>
            <a:endParaRPr lang="en-US" altLang="zh-CN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en-US" altLang="zh-TW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	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logcat –s 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AdapterService</a:t>
            </a:r>
            <a:endParaRPr lang="en-US" altLang="zh-TW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endParaRPr lang="en-US" altLang="zh-CN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879600"/>
            <a:ext cx="8610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打开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Bluetooth.apk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里面的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比如如果想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debug AdapterService.java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里面相关函数是否有调用等问题，那么就需要：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20481" name="Picture 1" descr="C:\Users\Administrator\AppData\Roaming\Tencent\Users\895498069\QQ\WinTemp\RichOle\AO17(@MSY~@~ES733JN_D%U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67732"/>
            <a:ext cx="6781800" cy="101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04800" y="762000"/>
            <a:ext cx="9022080" cy="6858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获取对应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log 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方法：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lang="zh-CN" altLang="zh-CN" sz="2000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marL="457200" lvl="1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sz="2000" b="1" dirty="0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b="1" dirty="0">
                <a:solidFill>
                  <a:srgbClr val="FF0000"/>
                </a:solidFill>
              </a:rPr>
              <a:t>	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zh-CN" altLang="en-US" sz="2000" dirty="0" smtClean="0"/>
          </a:p>
          <a:p>
            <a:endParaRPr lang="en-US" altLang="zh-CN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879600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抓取协议栈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协议栈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主要是由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bt_stack.conf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打印等级。但是在给客户入库以及量产的时候务必确保等级为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btsnoop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为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false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" y="2895600"/>
            <a:ext cx="83820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# Enable 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BtSnoop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logging function# valid value : true, false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BtSnoopLogOutput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=false                   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  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主要用于是否打开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btsnoop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，为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true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则为打开。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# 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BtSnoop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log output 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fileBtSnoopFileName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=/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sdcard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/btsnoop_hci.log   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 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btsnoop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所需要保存的路径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# Preserve existing 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BtSnoop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log 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beforeoverwriting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BtSnoopSaveLog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=false                                               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用于判断是否要保存上一次的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btsnoop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，只要蓝牙开关一次就会保存。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# Enable trace level reconfiguration function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# Must be present before any TRC_ trace level settings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TraceConf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=true                       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这个主要用于打开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logcat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所抓取的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28600" y="609600"/>
            <a:ext cx="9022080" cy="6858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获取对应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log 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方法：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lang="zh-CN" altLang="zh-CN" sz="2000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marL="457200" lvl="1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sz="2000" b="1" dirty="0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b="1" dirty="0">
                <a:solidFill>
                  <a:srgbClr val="FF0000"/>
                </a:solidFill>
              </a:rPr>
              <a:t>	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zh-CN" altLang="en-US" sz="2000" dirty="0" smtClean="0"/>
          </a:p>
          <a:p>
            <a:endParaRPr lang="en-US" altLang="zh-CN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1405402"/>
            <a:ext cx="8610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抓取协议栈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14400" y="1728568"/>
            <a:ext cx="77724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# open Heartbeat, 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RtkbtLogFilter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= 1,don't show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RtkbtLogFilter</a:t>
            </a:r>
            <a:r>
              <a:rPr lang="en-US" altLang="zh-CN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= 1              -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用于是否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hartbeat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在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btsnoop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上的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log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# configuration for 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uart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card to save HCI log for slave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H5LogOutput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=1                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用于是否打开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H5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的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log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# Enable 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Coex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log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BtCoexLogOutput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=0          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是否打开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coex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 log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TRC_BTM=2                        -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以下用于是否打开某些模块的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TRC_HCI=2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TRC_L2CAP=2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TRC_RFCOMM=2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TRC_OBEX=2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TRC_AVCT=2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TRC_AVDT=2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TRC_AVRC=2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TRC_AVDT_SCB=2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TRC_AVDT_CCB=2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TRC_A2D=2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TRC_GATT=2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128" y="0"/>
            <a:ext cx="9364472" cy="914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4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Structure of Realtek Bluetooth Package</a:t>
            </a:r>
            <a:endParaRPr lang="en-US" altLang="zh-CN" sz="4400" dirty="0">
              <a:solidFill>
                <a:srgbClr val="89898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533400" y="1371600"/>
            <a:ext cx="9052559" cy="528866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Bluetooth 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Software Development Kit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759968" y="1084071"/>
            <a:ext cx="7839709" cy="892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577850" indent="-565785">
              <a:lnSpc>
                <a:spcPct val="100000"/>
              </a:lnSpc>
              <a:buClr>
                <a:srgbClr val="3333CC"/>
              </a:buClr>
              <a:buFont typeface="Arial" panose="020B0604020202020204"/>
              <a:buChar char="•"/>
              <a:tabLst>
                <a:tab pos="577850" algn="l"/>
              </a:tabLst>
            </a:pPr>
            <a:endParaRPr sz="2600" dirty="0">
              <a:latin typeface="Century Gothic" panose="020B0502020202020204"/>
              <a:cs typeface="Century Gothic" panose="020B0502020202020204"/>
            </a:endParaRPr>
          </a:p>
        </p:txBody>
      </p:sp>
      <p:pic>
        <p:nvPicPr>
          <p:cNvPr id="1026" name="Picture 2" descr="C:\Users\Administrator\AppData\Roaming\Tencent\Users\895498069\QQ\WinTemp\RichOle\JF$CID$0P@PEQ(R5IU[}V`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6881"/>
            <a:ext cx="483821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Administrator\AppData\Roaming\Tencent\Users\895498069\QQ\WinTemp\RichOle\E4BU5S0XZSP34$9SSBT0V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9" y="1964181"/>
            <a:ext cx="5867401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4572000"/>
            <a:ext cx="3733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</a:t>
            </a:r>
            <a:r>
              <a:rPr lang="zh-CN" altLang="en-US" dirty="0"/>
              <a:t>我们提供给客户的</a:t>
            </a:r>
            <a:r>
              <a:rPr lang="en-US" altLang="zh-CN" dirty="0"/>
              <a:t>SDK</a:t>
            </a:r>
            <a:r>
              <a:rPr lang="zh-CN" altLang="en-US" dirty="0"/>
              <a:t>包，请让客户先行熟读</a:t>
            </a:r>
            <a:r>
              <a:rPr lang="en-US" altLang="zh-CN" dirty="0"/>
              <a:t>SDK</a:t>
            </a:r>
            <a:r>
              <a:rPr lang="zh-CN" altLang="en-US" dirty="0"/>
              <a:t>中的</a:t>
            </a:r>
            <a:r>
              <a:rPr lang="en-US" altLang="zh-CN" dirty="0"/>
              <a:t>porting guide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Porting guide</a:t>
            </a:r>
            <a:r>
              <a:rPr lang="zh-CN" altLang="en-US" dirty="0"/>
              <a:t>详细介绍了如何完成</a:t>
            </a:r>
            <a:r>
              <a:rPr lang="en-US" altLang="zh-CN" dirty="0"/>
              <a:t>porting</a:t>
            </a:r>
            <a:r>
              <a:rPr lang="zh-CN" altLang="en-US" dirty="0"/>
              <a:t>工作。</a:t>
            </a:r>
            <a:endParaRPr lang="en-US" altLang="zh-CN" dirty="0"/>
          </a:p>
          <a:p>
            <a:r>
              <a:rPr lang="zh-CN" altLang="en-US" dirty="0"/>
              <a:t>如有问题，再请现场支持！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28600" y="609600"/>
            <a:ext cx="9022080" cy="6858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获取对应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log 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方法：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lang="zh-CN" altLang="zh-CN" sz="2000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marL="457200" lvl="1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sz="2000" b="1" dirty="0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b="1" dirty="0">
                <a:solidFill>
                  <a:srgbClr val="FF0000"/>
                </a:solidFill>
              </a:rPr>
              <a:t>	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zh-CN" altLang="en-US" sz="2000" dirty="0" smtClean="0"/>
          </a:p>
          <a:p>
            <a:endParaRPr lang="en-US" altLang="zh-CN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524000"/>
            <a:ext cx="8610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抓取协议栈</a:t>
            </a:r>
            <a:r>
              <a:rPr lang="en-US" altLang="zh-CN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14400" y="1728568"/>
            <a:ext cx="77724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一般来说，测试抓取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的时候，需要将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btsnoop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以及上一次的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btsnoop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都保存下来，然后测试某些模块的时候适当将模块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打开，比如正在测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a2dp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连接时候的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HID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遇到的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bug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，那么则可以将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a2dp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相关的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profile 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关闭，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HID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相关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打开，这样就避免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a2dp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打印太多，导致分析困难。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如果是遇到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heartbeat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导致的问题，那么就需要将对应的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打开。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如果遇到录取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btsnoop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的时候无法录取到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btsnoop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，那么就请修改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btsnoop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保存路径，并确保新的路径具有可读可写权限。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然后可以在该目录下执行：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touch 777 btsnoop_hci.log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28600" y="609600"/>
            <a:ext cx="9022080" cy="6858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获取对应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log 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方法：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lang="zh-CN" altLang="zh-CN" sz="2000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marL="457200" lvl="1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sz="2000" b="1" dirty="0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b="1" dirty="0">
                <a:solidFill>
                  <a:srgbClr val="FF0000"/>
                </a:solidFill>
              </a:rPr>
              <a:t>	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zh-CN" altLang="en-US" sz="2000" dirty="0" smtClean="0"/>
          </a:p>
          <a:p>
            <a:endParaRPr lang="en-US" altLang="zh-CN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524000"/>
            <a:ext cx="86106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抓取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fw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fw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用于定位芯片内部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bug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的机制，而每个芯片打印的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以及配置各不相同，所以请在抓取的时候务必保存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raw data 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。这样就可以通过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raw data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分析出当时的场景。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如何顺利抓取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fw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，请参考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wiki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/>
              <a:t> </a:t>
            </a:r>
            <a:r>
              <a:rPr lang="en-US" altLang="zh-CN" dirty="0">
                <a:hlinkClick r:id="rId1"/>
              </a:rPr>
              <a:t>https://wiki.realtek.com/pages/viewpage.action?pageId=11576594</a:t>
            </a:r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1505" name="Picture 1" descr="C:\Users\Administrator\AppData\Roaming\Tencent\Users\895498069\QQ\WinTemp\RichOle\X$L){T7OMK_EI_RPH%T386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9000"/>
            <a:ext cx="866775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6" y="2438400"/>
            <a:ext cx="4466667" cy="485714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28600" y="609600"/>
            <a:ext cx="9022080" cy="6858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获取对应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log 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方法：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lang="zh-CN" altLang="zh-CN" sz="2000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marL="457200" lvl="1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sz="2000" b="1" dirty="0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b="1" dirty="0">
                <a:solidFill>
                  <a:srgbClr val="FF0000"/>
                </a:solidFill>
              </a:rPr>
              <a:t>	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zh-CN" altLang="en-US" sz="2000" dirty="0" smtClean="0"/>
          </a:p>
          <a:p>
            <a:endParaRPr lang="en-US" altLang="zh-CN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524000"/>
            <a:ext cx="8610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5"/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Air 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抓取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如果需要抓取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air 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的话，那么就需要使用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ellisys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抓取，首先判断当前测试是何种设备（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BLE or BR/EDR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），然后选择对应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item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 smtClean="0"/>
              <a:t>       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214" y="2514600"/>
            <a:ext cx="7361905" cy="31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28600" y="609600"/>
            <a:ext cx="9022080" cy="6858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获取对应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log 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方法：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lang="zh-CN" altLang="zh-CN" sz="2000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marL="457200" lvl="1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sz="2000" b="1" dirty="0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b="1" dirty="0">
                <a:solidFill>
                  <a:srgbClr val="FF0000"/>
                </a:solidFill>
              </a:rPr>
              <a:t>	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zh-CN" altLang="en-US" sz="2000" dirty="0" smtClean="0"/>
          </a:p>
          <a:p>
            <a:endParaRPr lang="en-US" altLang="zh-CN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28600" y="1603111"/>
            <a:ext cx="8610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6.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如何确定抓取哪些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</a:t>
            </a:r>
            <a:endParaRPr lang="en-US" altLang="zh-CN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0" y="2590800"/>
            <a:ext cx="5202901" cy="29637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28600" y="609600"/>
            <a:ext cx="9022080" cy="6858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获取对应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log 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方法：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lang="zh-CN" altLang="zh-CN" sz="2000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marL="457200" lvl="1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sz="2000" b="1" dirty="0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b="1" dirty="0">
                <a:solidFill>
                  <a:srgbClr val="FF0000"/>
                </a:solidFill>
              </a:rPr>
              <a:t>	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zh-CN" altLang="en-US" sz="2000" dirty="0" smtClean="0"/>
          </a:p>
          <a:p>
            <a:endParaRPr lang="en-US" altLang="zh-CN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524000"/>
            <a:ext cx="8610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7.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判断对方问题还是本端问题？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重启本端蓝牙是否恢复了？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找其他设备对测是否有问题？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reboot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是否可恢复？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对端重启是否可恢复？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干净环境？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换天线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换卡片？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04800" y="665074"/>
            <a:ext cx="9022080" cy="3048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en-US" altLang="zh-CN" sz="28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enable/</a:t>
            </a:r>
            <a:r>
              <a:rPr lang="en-US" altLang="zh-CN" sz="2800" dirty="0" err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diable</a:t>
            </a:r>
            <a:r>
              <a:rPr lang="en-US" altLang="zh-CN" sz="28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BT debug</a:t>
            </a:r>
            <a:endParaRPr lang="en-US" altLang="zh-CN" sz="2800" dirty="0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altLang="zh-CN" sz="20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1</a:t>
            </a:r>
            <a:r>
              <a:rPr lang="zh-CN" altLang="en-US" sz="20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、 </a:t>
            </a:r>
            <a:r>
              <a:rPr lang="en-US" altLang="zh-CN" sz="2000" kern="1200" dirty="0" err="1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Usb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蓝牙无法打开</a:t>
            </a:r>
            <a:endParaRPr lang="en-US" altLang="zh-CN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lvl="7">
              <a:lnSpc>
                <a:spcPct val="150000"/>
              </a:lnSpc>
              <a:buClr>
                <a:schemeClr val="tx1"/>
              </a:buClr>
            </a:pP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  1.1 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lsusb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看是否识别到卡片，如果识别不到，那一定没有插入卡片，或者系统有问题；</a:t>
            </a:r>
            <a:endParaRPr lang="zh-CN" altLang="zh-CN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lvl="1">
              <a:lnSpc>
                <a:spcPct val="150000"/>
              </a:lnSpc>
            </a:pPr>
            <a:endParaRPr lang="en-US" altLang="zh-CN" sz="2000" dirty="0" smtClean="0"/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en-US" altLang="zh-TW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 1.2 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lsmod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看是否有加载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rtk_btusb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，是否有对应的设备节点，权限是否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OK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。</a:t>
            </a:r>
            <a:endParaRPr lang="en-US" altLang="zh-CN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en-US" altLang="zh-TW" sz="2000" b="1" dirty="0" smtClean="0">
                <a:solidFill>
                  <a:srgbClr val="FF0000"/>
                </a:solidFill>
              </a:rPr>
              <a:t>           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</a:t>
            </a:r>
            <a:endParaRPr lang="en-US" altLang="zh-TW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1.3 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dmesg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看看是否有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download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fw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成功</a:t>
            </a:r>
            <a:endParaRPr lang="en-US" altLang="zh-TW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en-US" altLang="zh-TW" sz="2000" b="1" dirty="0" smtClean="0"/>
              <a:t>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CN" sz="20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9" y="2623491"/>
            <a:ext cx="3013369" cy="1447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63" y="4558385"/>
            <a:ext cx="3495238" cy="1219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67" y="5940717"/>
            <a:ext cx="5571429" cy="647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04800" y="665074"/>
            <a:ext cx="9022080" cy="3048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en-US" altLang="zh-CN" sz="28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enable/</a:t>
            </a:r>
            <a:r>
              <a:rPr lang="en-US" altLang="zh-CN" sz="2800" dirty="0" err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diable</a:t>
            </a:r>
            <a:r>
              <a:rPr lang="en-US" altLang="zh-CN" sz="28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BT debug</a:t>
            </a:r>
            <a:endParaRPr lang="en-US" altLang="zh-CN" sz="2800" dirty="0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lvl="1" indent="-457200">
              <a:lnSpc>
                <a:spcPct val="150000"/>
              </a:lnSpc>
              <a:buAutoNum type="arabicPeriod"/>
            </a:pP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Usb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蓝牙无法打开</a:t>
            </a:r>
            <a:endParaRPr lang="en-US" altLang="zh-TW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  1.3 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dmesg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看看是否有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download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fw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成功</a:t>
            </a:r>
            <a:endParaRPr lang="en-US" altLang="zh-TW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en-US" altLang="zh-TW" sz="2000" b="1" dirty="0" smtClean="0"/>
              <a:t>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CN" sz="20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  <a:p>
            <a:r>
              <a:rPr lang="en-US" altLang="zh-TW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  1.4 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firmware_class.ko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是否有加载或者编译进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kernel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，并确保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firmware_class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模块加载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firmware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目录，请平台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check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。</a:t>
            </a:r>
            <a:endParaRPr lang="en-US" altLang="zh-CN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</a:t>
            </a:r>
            <a:r>
              <a:rPr lang="en-US" altLang="zh-CN" sz="20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1.5 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确保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firmware/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config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存在。</a:t>
            </a:r>
            <a:r>
              <a:rPr lang="en-US" altLang="zh-CN" sz="2800" dirty="0" smtClean="0"/>
              <a:t>	</a:t>
            </a:r>
            <a:endParaRPr lang="en-US" altLang="zh-CN" sz="28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1435"/>
            <a:ext cx="10058400" cy="2772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04800" y="665074"/>
            <a:ext cx="9022080" cy="3048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en-US" altLang="zh-CN" sz="28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enable/</a:t>
            </a:r>
            <a:r>
              <a:rPr lang="en-US" altLang="zh-CN" sz="2800" dirty="0" err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diable</a:t>
            </a:r>
            <a:r>
              <a:rPr lang="en-US" altLang="zh-CN" sz="28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BT debug</a:t>
            </a:r>
            <a:endParaRPr lang="en-US" altLang="zh-CN" sz="2800" dirty="0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lvl="1" indent="-457200">
              <a:lnSpc>
                <a:spcPct val="150000"/>
              </a:lnSpc>
              <a:buAutoNum type="arabicPeriod"/>
            </a:pP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Usb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蓝牙无法打开</a:t>
            </a:r>
            <a:endParaRPr lang="en-US" altLang="zh-CN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  1.6   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查看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rtkbt.conf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文件中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BtDeviceNode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=/dev/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rtk_btusb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？</a:t>
            </a:r>
            <a:endParaRPr lang="en-US" altLang="zh-TW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   1.7 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查看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logcat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，查看是否有超时等原因。</a:t>
            </a:r>
            <a:endParaRPr lang="en-US" altLang="zh-CN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zh-TW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zh-TW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zh-TW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zh-TW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en-US" altLang="zh-TW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endParaRPr lang="en-US" altLang="zh-TW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zh-CN" sz="20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</p:txBody>
      </p:sp>
      <p:sp>
        <p:nvSpPr>
          <p:cNvPr id="4" name="矩形 3"/>
          <p:cNvSpPr/>
          <p:nvPr/>
        </p:nvSpPr>
        <p:spPr>
          <a:xfrm>
            <a:off x="7917" y="3886200"/>
            <a:ext cx="5029200" cy="276998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/>
              <a:t> 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debug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步骤：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	1.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check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硬件；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	2.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check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平台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code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	3.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check logcat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定位出问题。</a:t>
            </a:r>
            <a:r>
              <a:rPr lang="en-US" altLang="zh-TW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04800" y="665074"/>
            <a:ext cx="9022080" cy="3048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en-US" altLang="zh-CN" sz="28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enable/</a:t>
            </a:r>
            <a:r>
              <a:rPr lang="en-US" altLang="zh-CN" sz="2800" dirty="0" err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diable</a:t>
            </a:r>
            <a:r>
              <a:rPr lang="en-US" altLang="zh-CN" sz="28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BT debug</a:t>
            </a:r>
            <a:endParaRPr lang="en-US" altLang="zh-CN" sz="2800" dirty="0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2.   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uart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蓝牙无法打开</a:t>
            </a:r>
            <a:endParaRPr lang="en-US" altLang="zh-CN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  </a:t>
            </a:r>
            <a:r>
              <a:rPr lang="en-US" altLang="zh-TW" sz="20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2.1 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确认硬件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uart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口，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ttySx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？</a:t>
            </a:r>
            <a:endParaRPr lang="en-US" altLang="zh-CN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   2.2 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check 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平台是否有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rfkill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driver</a:t>
            </a:r>
            <a:endParaRPr lang="en-US" altLang="zh-CN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en-US" altLang="zh-CN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endParaRPr lang="en-US" altLang="zh-CN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zh-TW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   2.3 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第一笔包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sync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是否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OK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？</a:t>
            </a:r>
            <a:endParaRPr lang="en-US" altLang="zh-CN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          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if fail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then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check 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uart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baud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流控上层和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fw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是否打开。</a:t>
            </a:r>
            <a:endParaRPr lang="en-US" altLang="zh-TW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zh-TW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zh-TW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   2.4 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check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最后一笔包是否有更新波特率及流控。</a:t>
            </a:r>
            <a:endParaRPr lang="en-US" altLang="zh-CN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   2.5 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check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波特率是否有误差，接线是否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OK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，上下电是否有拉电平。</a:t>
            </a:r>
            <a:endParaRPr lang="en-US" altLang="zh-TW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en-US" altLang="zh-TW" sz="2000" b="1" dirty="0" smtClean="0"/>
              <a:t>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CN" sz="20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124200"/>
            <a:ext cx="4438095" cy="6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876800"/>
            <a:ext cx="6195522" cy="609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6517" y="6400800"/>
            <a:ext cx="8077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TW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2.6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查看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rtkbt.conf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文件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BtDeviceNode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=/dev/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ttySx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？</a:t>
            </a:r>
            <a:endParaRPr lang="en-US" altLang="zh-TW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2.7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查看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logcat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，查看是否有超时等原因。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552196" y="762000"/>
            <a:ext cx="9022080" cy="9906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en-US" altLang="zh-CN" sz="28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common protocol and profile debug</a:t>
            </a:r>
            <a:endParaRPr lang="en-US" altLang="zh-CN" sz="2800" dirty="0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250000"/>
              </a:lnSpc>
            </a:pPr>
            <a:endParaRPr lang="zh-CN" altLang="zh-CN" sz="2000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lvl="1">
              <a:lnSpc>
                <a:spcPct val="150000"/>
              </a:lnSpc>
            </a:pPr>
            <a:endParaRPr lang="en-US" altLang="zh-CN" sz="2000" b="1" dirty="0">
              <a:latin typeface="+mn-lt"/>
              <a:ea typeface="+mn-ea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             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看这个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command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下去之后是否有：</a:t>
            </a:r>
            <a:endParaRPr lang="en-US" altLang="zh-CN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         1.1.2 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如果没有那么抓取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air log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对端是否有发送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LE Advertising packets</a:t>
            </a:r>
            <a:endParaRPr lang="en-US" altLang="zh-CN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</a:t>
            </a:r>
            <a:endParaRPr lang="en-US" altLang="zh-TW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b="1" dirty="0" smtClean="0">
                <a:solidFill>
                  <a:srgbClr val="FF0000"/>
                </a:solidFill>
              </a:rPr>
              <a:t>              </a:t>
            </a:r>
            <a:r>
              <a:rPr lang="en-US" altLang="zh-TW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1.1.3 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check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发送的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BLE scan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参数</a:t>
            </a:r>
            <a:endParaRPr lang="en-US" altLang="zh-TW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en-US" altLang="zh-TW" sz="2000" b="1" dirty="0" smtClean="0"/>
              <a:t>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CN" sz="20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76936" y="1849526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是否可以搜索到设备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1.1 BLE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	1.1.1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首先抓取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btsnoop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看是否有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command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发送下去？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89638"/>
            <a:ext cx="6085714" cy="7142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596192"/>
            <a:ext cx="2095238" cy="13904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16" y="3986668"/>
            <a:ext cx="4711904" cy="5743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867667"/>
            <a:ext cx="6142857" cy="11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764" y="5884166"/>
            <a:ext cx="2657143" cy="17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533400" y="1371600"/>
            <a:ext cx="9052559" cy="528866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Bluetooth 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Software Development Kit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759968" y="1084071"/>
            <a:ext cx="7839709" cy="892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577850" indent="-565785">
              <a:lnSpc>
                <a:spcPct val="100000"/>
              </a:lnSpc>
              <a:buClr>
                <a:srgbClr val="3333CC"/>
              </a:buClr>
              <a:buFont typeface="Arial" panose="020B0604020202020204"/>
              <a:buChar char="•"/>
              <a:tabLst>
                <a:tab pos="577850" algn="l"/>
              </a:tabLst>
            </a:pPr>
            <a:endParaRPr sz="2600" dirty="0">
              <a:latin typeface="Century Gothic" panose="020B0502020202020204"/>
              <a:cs typeface="Century Gothic" panose="020B0502020202020204"/>
            </a:endParaRPr>
          </a:p>
        </p:txBody>
      </p:sp>
      <p:pic>
        <p:nvPicPr>
          <p:cNvPr id="1025" name="Picture 1" descr="C:\Users\Administrator\AppData\Roaming\Tencent\Users\895498069\QQ\WinTemp\RichOle\3JF%`KJTM_[K]Q8(V]XIZHY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28800"/>
            <a:ext cx="6934200" cy="519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/>
          <p:cNvSpPr txBox="1"/>
          <p:nvPr/>
        </p:nvSpPr>
        <p:spPr>
          <a:xfrm>
            <a:off x="389128" y="0"/>
            <a:ext cx="9364472" cy="914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4400" kern="0" dirty="0" smtClean="0">
                <a:solidFill>
                  <a:sysClr val="windowText" lastClr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Structure of Realtek Bluetooth Package</a:t>
            </a:r>
            <a:endParaRPr lang="en-US" altLang="zh-CN" sz="4400" kern="0" dirty="0">
              <a:solidFill>
                <a:srgbClr val="89898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552196" y="762000"/>
            <a:ext cx="9022080" cy="9906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en-US" altLang="zh-CN" sz="28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common protocol and profile debug</a:t>
            </a:r>
            <a:endParaRPr lang="en-US" altLang="zh-CN" sz="2800" dirty="0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250000"/>
              </a:lnSpc>
            </a:pPr>
            <a:endParaRPr lang="zh-CN" altLang="zh-CN" sz="2000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lvl="1">
              <a:lnSpc>
                <a:spcPct val="150000"/>
              </a:lnSpc>
            </a:pPr>
            <a:endParaRPr lang="en-US" altLang="zh-CN" sz="2000" b="1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       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2.2.2 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查看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btsnoop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是否有</a:t>
            </a:r>
            <a:endParaRPr lang="en-US" altLang="zh-TW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</a:t>
            </a:r>
            <a:endParaRPr lang="en-US" altLang="zh-TW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b="1" dirty="0" smtClean="0">
                <a:solidFill>
                  <a:srgbClr val="FF0000"/>
                </a:solidFill>
              </a:rPr>
              <a:t>          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       </a:t>
            </a:r>
            <a:r>
              <a:rPr lang="en-US" altLang="zh-TW" sz="2000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2.2.3 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抓取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air log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看是否有发送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ID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出去；</a:t>
            </a:r>
            <a:endParaRPr lang="en-US" altLang="zh-TW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en-US" altLang="zh-TW" sz="2000" b="1" dirty="0" smtClean="0"/>
              <a:t>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CN" sz="20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76936" y="1849526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是否可以搜索到设备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2.1 BR/EDR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      2.1.1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首先抓取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btsnoop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看是否有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command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发送下去？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 smtClean="0"/>
              <a:t>		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8" y="2857581"/>
            <a:ext cx="6961905" cy="64761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888278"/>
            <a:ext cx="3790476" cy="7238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8" y="5257800"/>
            <a:ext cx="8323809" cy="77142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256848" y="6185723"/>
            <a:ext cx="47772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2.2.4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抓取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fw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，看是否有发送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ID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包；</a:t>
            </a:r>
            <a:endParaRPr lang="en-US" altLang="zh-TW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TW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2.2.5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检查一下天线，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Tx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Power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，频偏等；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552196" y="762000"/>
            <a:ext cx="9022080" cy="9906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en-US" altLang="zh-CN" sz="28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common protocol and profile debug</a:t>
            </a:r>
            <a:endParaRPr lang="en-US" altLang="zh-CN" sz="2800" dirty="0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250000"/>
              </a:lnSpc>
            </a:pPr>
            <a:endParaRPr lang="zh-CN" altLang="zh-CN" sz="2000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lvl="1">
              <a:lnSpc>
                <a:spcPct val="150000"/>
              </a:lnSpc>
            </a:pPr>
            <a:endParaRPr lang="en-US" altLang="zh-CN" sz="2000" b="1" dirty="0"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</a:t>
            </a:r>
            <a:endParaRPr lang="en-US" altLang="zh-TW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b="1" dirty="0" smtClean="0">
                <a:solidFill>
                  <a:srgbClr val="FF0000"/>
                </a:solidFill>
              </a:rPr>
              <a:t>          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en-US" altLang="zh-TW" sz="2000" b="1" dirty="0" smtClean="0"/>
              <a:t>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CN" sz="20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457200" y="1849526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AutoNum type="arabicPeriod" startAt="2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无法连接设备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无法通信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2.1 BLE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设备无法配对连接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2.1.1 check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btsnoop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是否有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command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下去；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28971"/>
            <a:ext cx="6895238" cy="3714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19200" y="3146781"/>
            <a:ext cx="5341527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2.1.2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是否有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LE connection complete event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上来；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33" y="3545493"/>
            <a:ext cx="7428571" cy="24761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28601" y="3793112"/>
            <a:ext cx="8545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2.1.3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从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air 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看是否有收到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LE Advertising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以及我们发送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connect request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出去；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174154"/>
            <a:ext cx="6190476" cy="62857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228601" y="4905701"/>
            <a:ext cx="28280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2.1.4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检查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Ble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scan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参数；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280" y="4737340"/>
            <a:ext cx="3186120" cy="2931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552196" y="762000"/>
            <a:ext cx="9022080" cy="9906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en-US" altLang="zh-CN" sz="28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common protocol and profile debug</a:t>
            </a:r>
            <a:endParaRPr lang="en-US" altLang="zh-CN" sz="2800" dirty="0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250000"/>
              </a:lnSpc>
            </a:pPr>
            <a:endParaRPr lang="zh-CN" altLang="zh-CN" sz="2000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lvl="1">
              <a:lnSpc>
                <a:spcPct val="150000"/>
              </a:lnSpc>
            </a:pPr>
            <a:endParaRPr lang="en-US" altLang="zh-CN" sz="2000" b="1" dirty="0"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</a:t>
            </a:r>
            <a:endParaRPr lang="en-US" altLang="zh-TW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b="1" dirty="0" smtClean="0">
                <a:solidFill>
                  <a:srgbClr val="FF0000"/>
                </a:solidFill>
              </a:rPr>
              <a:t>          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en-US" altLang="zh-TW" sz="2000" b="1" dirty="0" smtClean="0"/>
              <a:t>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CN" sz="20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457200" y="1849526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无法连接设备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无法通信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2.2 BR/EDR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设备无法配对连接；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2.2.1 check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是否有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create connect command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下去：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09" y="2770385"/>
            <a:ext cx="6352381" cy="3333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26" y="3591243"/>
            <a:ext cx="5961905" cy="86666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19200" y="3207661"/>
            <a:ext cx="55354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2.2.2 check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是否有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connection complete event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上来：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19200" y="4472160"/>
            <a:ext cx="62327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2.2.3 check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是否本端发送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ID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包出去并收到对方的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ID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包：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20" y="4855742"/>
            <a:ext cx="3961905" cy="1000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254826" y="6019800"/>
            <a:ext cx="6593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2.2.4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抓取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fw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？天线问题？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Tx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Power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？频偏？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552196" y="762000"/>
            <a:ext cx="9022080" cy="9906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en-US" altLang="zh-CN" sz="28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common protocol and profile debug</a:t>
            </a:r>
            <a:endParaRPr lang="en-US" altLang="zh-CN" sz="2800" dirty="0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250000"/>
              </a:lnSpc>
            </a:pPr>
            <a:endParaRPr lang="zh-CN" altLang="zh-CN" sz="2000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lvl="1">
              <a:lnSpc>
                <a:spcPct val="150000"/>
              </a:lnSpc>
            </a:pPr>
            <a:endParaRPr lang="en-US" altLang="zh-CN" sz="2000" b="1" dirty="0"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</a:t>
            </a:r>
            <a:endParaRPr lang="en-US" altLang="zh-TW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b="1" dirty="0" smtClean="0">
                <a:solidFill>
                  <a:srgbClr val="FF0000"/>
                </a:solidFill>
              </a:rPr>
              <a:t>          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en-US" altLang="zh-TW" sz="2000" b="1" dirty="0" smtClean="0"/>
              <a:t>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CN" sz="20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552196" y="1981200"/>
            <a:ext cx="90220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HOGP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常见问题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debug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	1.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可以配对但无法连接；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	    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HOGP profile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默认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Settings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有可能不会主动去连接的，而默认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HID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设备是自动连接的，这些是上层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Setting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所需要做的动作，很多客户的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settings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没有做这个，所以需要告知客户增加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HOGP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uuid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判断并加入自动连接列表当中。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	2.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按键不响应；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执行</a:t>
            </a:r>
            <a:r>
              <a:rPr lang="en-US" altLang="zh-CN" sz="2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getevent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看看是否有按键：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 smtClean="0"/>
              <a:t>	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267200"/>
            <a:ext cx="5352381" cy="3085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552196" y="762000"/>
            <a:ext cx="9022080" cy="9906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en-US" altLang="zh-CN" sz="28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common protocol and profile debug</a:t>
            </a:r>
            <a:endParaRPr lang="en-US" altLang="zh-CN" sz="2800" dirty="0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250000"/>
              </a:lnSpc>
            </a:pPr>
            <a:endParaRPr lang="zh-CN" altLang="zh-CN" sz="2000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lvl="1">
              <a:lnSpc>
                <a:spcPct val="150000"/>
              </a:lnSpc>
            </a:pPr>
            <a:endParaRPr lang="en-US" altLang="zh-CN" sz="2000" b="1" dirty="0"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</a:t>
            </a:r>
            <a:endParaRPr lang="en-US" altLang="zh-TW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b="1" dirty="0" smtClean="0">
                <a:solidFill>
                  <a:srgbClr val="FF0000"/>
                </a:solidFill>
              </a:rPr>
              <a:t>          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en-US" altLang="zh-TW" sz="2000" b="1" dirty="0" smtClean="0"/>
              <a:t>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  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详细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HOGP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交互过程参考：</a:t>
            </a:r>
            <a:endParaRPr lang="en-US" altLang="zh-CN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457200" y="1907635"/>
            <a:ext cx="9022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HOGP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常见问题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debug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	3.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无法回连；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	        check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是否有将设备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add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到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white list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当中并启动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create connection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/>
              <a:t>	</a:t>
            </a:r>
            <a:r>
              <a:rPr lang="en-US" altLang="zh-CN" dirty="0" smtClean="0"/>
              <a:t>	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06" y="2895600"/>
            <a:ext cx="8358043" cy="8484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09306" y="3868938"/>
            <a:ext cx="8355172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 startAt="4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回连慢，从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air 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从发送广播到收到中间的时间差多少，可以调节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BLE </a:t>
            </a:r>
            <a:endParaRPr lang="en-US" altLang="zh-CN" sz="2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SCAN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参数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22" y="4678745"/>
            <a:ext cx="7571428" cy="600000"/>
          </a:xfrm>
          <a:prstGeom prst="rect">
            <a:avLst/>
          </a:prstGeom>
        </p:spPr>
      </p:pic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810000" y="5715000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7" name="文档" showAsIcon="1" r:id="rId3" imgW="914400" imgH="828675" progId="Word.Document.12">
                  <p:embed/>
                </p:oleObj>
              </mc:Choice>
              <mc:Fallback>
                <p:oleObj name="文档" showAsIcon="1" r:id="rId3" imgW="914400" imgH="828675" progId="Word.Document.12">
                  <p:embed/>
                  <p:pic>
                    <p:nvPicPr>
                      <p:cNvPr id="0" name="图片 824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0" y="5715000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4377"/>
            <a:ext cx="9669272" cy="650697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400" dirty="0" smtClean="0"/>
              <a:t>RTK </a:t>
            </a:r>
            <a:r>
              <a:rPr lang="en-US" altLang="zh-CN" sz="4400" dirty="0" err="1"/>
              <a:t>bluetooth</a:t>
            </a:r>
            <a:r>
              <a:rPr lang="en-US" altLang="zh-CN" sz="4400" dirty="0" smtClean="0"/>
              <a:t> debug flow</a:t>
            </a:r>
            <a:endParaRPr lang="en-US" altLang="zh-CN" sz="44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552196" y="762000"/>
            <a:ext cx="9022080" cy="990600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en-US" altLang="zh-CN" sz="28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common protocol and profile debug</a:t>
            </a:r>
            <a:endParaRPr lang="en-US" altLang="zh-CN" sz="2800" dirty="0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250000"/>
              </a:lnSpc>
            </a:pPr>
            <a:endParaRPr lang="zh-CN" altLang="zh-CN" sz="2000" dirty="0"/>
          </a:p>
          <a:p>
            <a:pPr lvl="1">
              <a:lnSpc>
                <a:spcPct val="150000"/>
              </a:lnSpc>
            </a:pPr>
            <a:endParaRPr lang="en-US" altLang="zh-CN" sz="2000" b="1" dirty="0" smtClean="0"/>
          </a:p>
          <a:p>
            <a:pPr lvl="1">
              <a:lnSpc>
                <a:spcPct val="150000"/>
              </a:lnSpc>
            </a:pPr>
            <a:endParaRPr lang="en-US" altLang="zh-CN" sz="2000" b="1" dirty="0"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</a:t>
            </a:r>
            <a:endParaRPr lang="en-US" altLang="zh-TW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sz="2000" b="1" dirty="0" smtClean="0">
                <a:solidFill>
                  <a:srgbClr val="FF0000"/>
                </a:solidFill>
              </a:rPr>
              <a:t>          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TW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TW" sz="20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en-US" altLang="zh-TW" sz="2000" b="1" dirty="0" smtClean="0"/>
              <a:t> 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  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详细</a:t>
            </a:r>
            <a:r>
              <a:rPr lang="en-US" altLang="zh-CN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HOGP</a:t>
            </a:r>
            <a:r>
              <a:rPr lang="zh-CN" altLang="en-US" sz="2000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交互过程参考：</a:t>
            </a:r>
            <a:endParaRPr lang="en-US" altLang="zh-CN" sz="2000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457200" y="1907635"/>
            <a:ext cx="9022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HOGP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常见问题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debug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	3.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无法回连；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	        check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是否有将设备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add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到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white list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当中并启动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create connection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/>
              <a:t>	</a:t>
            </a:r>
            <a:r>
              <a:rPr lang="en-US" altLang="zh-CN" dirty="0" smtClean="0"/>
              <a:t>	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06" y="2895600"/>
            <a:ext cx="8358043" cy="8484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09306" y="3868938"/>
            <a:ext cx="8355172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 startAt="4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回连慢，从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air log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从发送广播到收到中间的时间差多少，可以调节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BLE </a:t>
            </a:r>
            <a:endParaRPr lang="en-US" altLang="zh-CN" sz="2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SCAN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参数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22" y="4678745"/>
            <a:ext cx="7571428" cy="600000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733800" y="5791200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" name="PDF" showAsIcon="1" r:id="rId3" imgW="914400" imgH="828675" progId="FoxitReader.Document">
                  <p:embed/>
                </p:oleObj>
              </mc:Choice>
              <mc:Fallback>
                <p:oleObj name="PDF" showAsIcon="1" r:id="rId3" imgW="914400" imgH="828675" progId="FoxitReader.Document">
                  <p:embed/>
                  <p:pic>
                    <p:nvPicPr>
                      <p:cNvPr id="0" name="图片 924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3800" y="5791200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14377"/>
            <a:ext cx="9669272" cy="6506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Bluetooth QA </a:t>
            </a:r>
            <a:endParaRPr lang="en-US" altLang="zh-CN" sz="4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990600"/>
            <a:ext cx="359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dirty="0" smtClean="0"/>
              <a:t>1. </a:t>
            </a:r>
            <a:r>
              <a:rPr lang="en-US" altLang="zh-CN" dirty="0" err="1" smtClean="0"/>
              <a:t>AdapterService</a:t>
            </a:r>
            <a:r>
              <a:rPr lang="zh-CN" altLang="en-US" dirty="0" smtClean="0"/>
              <a:t>如何打开蓝牙？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1085364"/>
            <a:ext cx="9225226" cy="66979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14377"/>
            <a:ext cx="9669272" cy="6506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Bluetooth QA </a:t>
            </a:r>
            <a:endParaRPr lang="en-US" altLang="zh-CN" sz="4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990600"/>
            <a:ext cx="345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en-US" altLang="zh-CN" dirty="0" err="1" smtClean="0"/>
              <a:t>AdapterService</a:t>
            </a:r>
            <a:r>
              <a:rPr lang="zh-CN" altLang="en-US" dirty="0" smtClean="0"/>
              <a:t>如何打开蓝牙？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3914" y="1359932"/>
            <a:ext cx="10112314" cy="583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14377"/>
            <a:ext cx="9669272" cy="6506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Bluetooth QA </a:t>
            </a:r>
            <a:endParaRPr lang="en-US" altLang="zh-CN" sz="4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990600"/>
            <a:ext cx="2073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Q2</a:t>
            </a:r>
            <a:r>
              <a:rPr lang="zh-CN" altLang="en-US" dirty="0" smtClean="0"/>
              <a:t>：配对与连接？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103517"/>
            <a:ext cx="9669272" cy="914400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000" dirty="0" smtClean="0"/>
              <a:t>Wi-Fi BT Coexist Debug</a:t>
            </a:r>
            <a:endParaRPr lang="en-US" altLang="zh-CN" sz="40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685800" y="1295400"/>
            <a:ext cx="9022080" cy="5715000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zh-CN" sz="2800" dirty="0" smtClean="0"/>
              <a:t>Driver</a:t>
            </a:r>
            <a:r>
              <a:rPr lang="zh-CN" altLang="en-US" sz="2800" dirty="0" smtClean="0"/>
              <a:t>需要开启 </a:t>
            </a:r>
            <a:r>
              <a:rPr lang="en-US" altLang="zh-CN" sz="2800" dirty="0" smtClean="0"/>
              <a:t>CONFIG_BT_COEXIST enable BT </a:t>
            </a:r>
            <a:r>
              <a:rPr lang="zh-CN" altLang="en-US" sz="2800" dirty="0" smtClean="0"/>
              <a:t>共存</a:t>
            </a:r>
            <a:endParaRPr lang="en-US" altLang="zh-CN" sz="2800" dirty="0" smtClean="0"/>
          </a:p>
          <a:p>
            <a:pPr lvl="1"/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</a:t>
            </a:r>
            <a:r>
              <a:rPr lang="en-US" altLang="zh-CN" sz="2400" dirty="0" smtClean="0"/>
              <a:t>coexist log 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抓取方法：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en-US" altLang="zh-CN" sz="2400" dirty="0" smtClean="0"/>
              <a:t>echo 1 &gt; /proc/net/</a:t>
            </a:r>
            <a:r>
              <a:rPr lang="en-US" altLang="zh-CN" sz="2400" dirty="0" err="1" smtClean="0"/>
              <a:t>rtlxxx</a:t>
            </a:r>
            <a:r>
              <a:rPr lang="en-US" altLang="zh-CN" sz="2400" dirty="0" smtClean="0"/>
              <a:t>/wlan0/</a:t>
            </a:r>
            <a:r>
              <a:rPr lang="en-US" altLang="zh-CN" sz="2400" dirty="0" err="1" smtClean="0"/>
              <a:t>btcoex_dbg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en-US" altLang="zh-CN" sz="2400" dirty="0" smtClean="0"/>
              <a:t>Loop{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c</a:t>
            </a:r>
            <a:r>
              <a:rPr lang="en-US" altLang="zh-CN" sz="2400" dirty="0" smtClean="0"/>
              <a:t>at /proc/net/</a:t>
            </a:r>
            <a:r>
              <a:rPr lang="en-US" altLang="zh-CN" sz="2400" dirty="0" err="1" smtClean="0"/>
              <a:t>rtlxxx</a:t>
            </a:r>
            <a:r>
              <a:rPr lang="en-US" altLang="zh-CN" sz="2400" dirty="0" smtClean="0"/>
              <a:t>/wlan0/</a:t>
            </a:r>
            <a:r>
              <a:rPr lang="en-US" altLang="zh-CN" sz="2400" dirty="0" err="1" smtClean="0"/>
              <a:t>btcoex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en-US" altLang="zh-CN" sz="2400" dirty="0" smtClean="0"/>
              <a:t>sleep 2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en-US" altLang="zh-CN" sz="2400" dirty="0" smtClean="0"/>
              <a:t>}</a:t>
            </a: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C:\Users\Administrator\AppData\Roaming\Tencent\Users\895498069\QQ\WinTemp\RichOle\3JF%`KJTM_[K]Q8(V]XIZHY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038" y="1143000"/>
            <a:ext cx="2775161" cy="207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533400" y="1371600"/>
            <a:ext cx="9052559" cy="528866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Bluetooth 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Software Development Kit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759968" y="1084071"/>
            <a:ext cx="7839709" cy="892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577850" indent="-565785">
              <a:lnSpc>
                <a:spcPct val="100000"/>
              </a:lnSpc>
              <a:buClr>
                <a:srgbClr val="3333CC"/>
              </a:buClr>
              <a:buFont typeface="Arial" panose="020B0604020202020204"/>
              <a:buChar char="•"/>
              <a:tabLst>
                <a:tab pos="577850" algn="l"/>
              </a:tabLst>
            </a:pPr>
            <a:endParaRPr sz="2600" dirty="0">
              <a:latin typeface="Century Gothic" panose="020B0502020202020204"/>
              <a:cs typeface="Century Gothic" panose="020B0502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" y="2020815"/>
            <a:ext cx="975359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addon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由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RTK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自行提供相关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BT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功能性所开发出来的文件；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AudioRecordWav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：录音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apk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basic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  仅仅包含一个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rtkbt_plugins.conf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文件，该文件目前只配置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为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heartbeat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，也就是所说的基本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TV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功能。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bee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    该目录主要配置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rtkbt_plugins.conf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文件具有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autopair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voice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heartbeat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等功能。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iflytek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：同理，对应的是讯飞所有支持的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TV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功能。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BluetoothRTK3ddService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：该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apk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主要用于平台进入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3D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mode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所使用的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apk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。目前该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apk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仅在     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                                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TCL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客户量产使用。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rtkbtA2dpSinkService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     该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apk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主要用于客户所需要的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a2dp sink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功能（支持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android6.0-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                                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版本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android7.0+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已经不需要由该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apk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控制。）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rtkbtAutoPairService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     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该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apk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主要用于后台实现自动配对。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rtkbtAutoPairUIDemo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    该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source code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主要提供给客户自行开发自己的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UI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自动配对所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需要监听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的广播。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</a:t>
            </a:r>
            <a:endParaRPr lang="en-US" altLang="zh-CN" dirty="0"/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这些配置都是可选的，配置在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rtkbt.mk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 smtClean="0"/>
              <a:t>               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endParaRPr lang="en-US" altLang="zh-CN" dirty="0" smtClean="0"/>
          </a:p>
          <a:p>
            <a:r>
              <a:rPr lang="en-US" altLang="zh-CN" dirty="0" smtClean="0"/>
              <a:t>             </a:t>
            </a:r>
            <a:endParaRPr lang="en-US" altLang="zh-CN" dirty="0" smtClean="0"/>
          </a:p>
          <a:p>
            <a:r>
              <a:rPr lang="en-US" altLang="zh-CN" dirty="0" smtClean="0"/>
              <a:t>             </a:t>
            </a:r>
            <a:endParaRPr lang="zh-CN" altLang="en-US" dirty="0"/>
          </a:p>
        </p:txBody>
      </p:sp>
      <p:pic>
        <p:nvPicPr>
          <p:cNvPr id="2049" name="Picture 1" descr="C:\Users\Administrator\AppData\Roaming\Tencent\Users\895498069\QQ\WinTemp\RichOle\4B()@F66~$)9WIX8GA(8VW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6553200"/>
            <a:ext cx="354330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dministrator\AppData\Roaming\Tencent\Users\895498069\QQ\WinTemp\RichOle\6J397S[(CX)@~J(4U3_`]D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010400"/>
            <a:ext cx="819150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2"/>
          <p:cNvSpPr txBox="1"/>
          <p:nvPr/>
        </p:nvSpPr>
        <p:spPr>
          <a:xfrm>
            <a:off x="389128" y="0"/>
            <a:ext cx="9364472" cy="914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4400" kern="0" dirty="0" smtClean="0">
                <a:solidFill>
                  <a:sysClr val="windowText" lastClr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Structure of Realtek Bluetooth Package</a:t>
            </a:r>
            <a:endParaRPr lang="en-US" altLang="zh-CN" sz="4400" kern="0" dirty="0">
              <a:solidFill>
                <a:srgbClr val="89898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103517"/>
            <a:ext cx="9669272" cy="914400"/>
          </a:xfrm>
        </p:spPr>
        <p:txBody>
          <a:bodyPr/>
          <a:lstStyle/>
          <a:p>
            <a:pPr marL="342900" indent="-342900" algn="ctr">
              <a:lnSpc>
                <a:spcPct val="150000"/>
              </a:lnSpc>
            </a:pPr>
            <a:r>
              <a:rPr lang="en-US" altLang="zh-CN" sz="4000" dirty="0" smtClean="0"/>
              <a:t>Wi-Fi BT Coexist Debug</a:t>
            </a:r>
            <a:endParaRPr lang="en-US" altLang="zh-CN" sz="40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28600" y="990600"/>
            <a:ext cx="9707880" cy="5867400"/>
          </a:xfrm>
        </p:spPr>
        <p:txBody>
          <a:bodyPr/>
          <a:lstStyle/>
          <a:p>
            <a:pPr lvl="1"/>
            <a:r>
              <a:rPr lang="en-US" altLang="zh-CN" dirty="0" smtClean="0"/>
              <a:t>============[</a:t>
            </a:r>
            <a:r>
              <a:rPr lang="en-US" altLang="zh-CN" dirty="0" smtClean="0">
                <a:solidFill>
                  <a:srgbClr val="FF0000"/>
                </a:solidFill>
              </a:rPr>
              <a:t>BT Coexist info</a:t>
            </a:r>
            <a:r>
              <a:rPr lang="en-US" altLang="zh-CN" dirty="0" smtClean="0"/>
              <a:t>]============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CoexVer</a:t>
            </a:r>
            <a:r>
              <a:rPr lang="en-US" altLang="zh-CN" dirty="0" smtClean="0"/>
              <a:t> WL/  </a:t>
            </a:r>
            <a:r>
              <a:rPr lang="en-US" altLang="zh-CN" dirty="0" err="1" smtClean="0"/>
              <a:t>BT_Desired</a:t>
            </a:r>
            <a:r>
              <a:rPr lang="en-US" altLang="zh-CN" dirty="0" smtClean="0"/>
              <a:t>/ </a:t>
            </a:r>
            <a:r>
              <a:rPr lang="en-US" altLang="zh-CN" dirty="0" err="1" smtClean="0"/>
              <a:t>BT_Report</a:t>
            </a:r>
            <a:r>
              <a:rPr lang="en-US" altLang="zh-CN" dirty="0" smtClean="0"/>
              <a:t>  = 20161024_33/ 0x28/ 0x00 (</a:t>
            </a:r>
            <a:r>
              <a:rPr lang="en-US" altLang="zh-CN" dirty="0" err="1" smtClean="0"/>
              <a:t>Mis</a:t>
            </a:r>
            <a:r>
              <a:rPr lang="en-US" altLang="zh-CN" dirty="0" smtClean="0"/>
              <a:t>-Match)   </a:t>
            </a:r>
            <a:r>
              <a:rPr lang="zh-CN" altLang="en-US" dirty="0">
                <a:solidFill>
                  <a:srgbClr val="FF0000"/>
                </a:solidFill>
              </a:rPr>
              <a:t>共存</a:t>
            </a:r>
            <a:r>
              <a:rPr lang="en-US" altLang="zh-CN" dirty="0">
                <a:solidFill>
                  <a:srgbClr val="FF0000"/>
                </a:solidFill>
              </a:rPr>
              <a:t>version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 … </a:t>
            </a:r>
            <a:endParaRPr lang="en-US" altLang="zh-CN" dirty="0"/>
          </a:p>
          <a:p>
            <a:pPr lvl="1"/>
            <a:r>
              <a:rPr lang="en-US" altLang="zh-CN" dirty="0" smtClean="0"/>
              <a:t> Isolation/</a:t>
            </a:r>
            <a:r>
              <a:rPr lang="en-US" altLang="zh-CN" dirty="0" err="1" smtClean="0"/>
              <a:t>WL_Thres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BT_Thres</a:t>
            </a:r>
            <a:r>
              <a:rPr lang="en-US" altLang="zh-CN" dirty="0" smtClean="0"/>
              <a:t>         = 15 / 80 / 80     </a:t>
            </a:r>
            <a:r>
              <a:rPr lang="zh-CN" altLang="en-US" dirty="0" smtClean="0">
                <a:solidFill>
                  <a:srgbClr val="FF0000"/>
                </a:solidFill>
              </a:rPr>
              <a:t>隔离度  （最好大于）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 ============[</a:t>
            </a:r>
            <a:r>
              <a:rPr lang="en-US" altLang="zh-CN" dirty="0" err="1" smtClean="0">
                <a:solidFill>
                  <a:srgbClr val="FF0000"/>
                </a:solidFill>
              </a:rPr>
              <a:t>Wifi</a:t>
            </a:r>
            <a:r>
              <a:rPr lang="en-US" altLang="zh-CN" dirty="0" smtClean="0">
                <a:solidFill>
                  <a:srgbClr val="FF0000"/>
                </a:solidFill>
              </a:rPr>
              <a:t> Status</a:t>
            </a:r>
            <a:r>
              <a:rPr lang="en-US" altLang="zh-CN" dirty="0" smtClean="0"/>
              <a:t>]============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STA/</a:t>
            </a:r>
            <a:r>
              <a:rPr lang="en-US" altLang="zh-CN" dirty="0" err="1" smtClean="0"/>
              <a:t>vWifi</a:t>
            </a:r>
            <a:r>
              <a:rPr lang="en-US" altLang="zh-CN" dirty="0" smtClean="0"/>
              <a:t>/HS/p2pGo/p2pGc            = 0/ 0/ 0/ 0/ 0       </a:t>
            </a:r>
            <a:r>
              <a:rPr lang="zh-CN" altLang="en-US" dirty="0" smtClean="0">
                <a:solidFill>
                  <a:srgbClr val="FF0000"/>
                </a:solidFill>
              </a:rPr>
              <a:t>工作模式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Band/ BW/ Traffic/ </a:t>
            </a:r>
            <a:r>
              <a:rPr lang="en-US" altLang="zh-CN" dirty="0" err="1" smtClean="0"/>
              <a:t>APCnt</a:t>
            </a:r>
            <a:r>
              <a:rPr lang="en-US" altLang="zh-CN" dirty="0" smtClean="0"/>
              <a:t>            = 2.4G / HT20/ idle/ 10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Power Status                        = IPS OFF, LPS OFF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Power mode </a:t>
            </a:r>
            <a:r>
              <a:rPr lang="en-US" altLang="zh-CN" dirty="0" err="1" smtClean="0"/>
              <a:t>cmd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lps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rpwm</a:t>
            </a:r>
            <a:r>
              <a:rPr lang="en-US" altLang="zh-CN" dirty="0" smtClean="0"/>
              <a:t>)            = 00 00 00 00 00 00 (0x0/0x0)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============[</a:t>
            </a:r>
            <a:r>
              <a:rPr lang="en-US" altLang="zh-CN" dirty="0">
                <a:solidFill>
                  <a:srgbClr val="FF0000"/>
                </a:solidFill>
              </a:rPr>
              <a:t>BT Status</a:t>
            </a:r>
            <a:r>
              <a:rPr lang="en-US" altLang="zh-CN" dirty="0" smtClean="0"/>
              <a:t>]============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BT [status/ </a:t>
            </a:r>
            <a:r>
              <a:rPr lang="en-US" altLang="zh-CN" dirty="0" err="1" smtClean="0"/>
              <a:t>rssi</a:t>
            </a:r>
            <a:r>
              <a:rPr lang="en-US" altLang="zh-CN" dirty="0" smtClean="0"/>
              <a:t>/ </a:t>
            </a:r>
            <a:r>
              <a:rPr lang="en-US" altLang="zh-CN" dirty="0" err="1" smtClean="0"/>
              <a:t>retryCnt</a:t>
            </a:r>
            <a:r>
              <a:rPr lang="en-US" altLang="zh-CN" dirty="0" smtClean="0"/>
              <a:t>/ </a:t>
            </a:r>
            <a:r>
              <a:rPr lang="en-US" altLang="zh-CN" dirty="0" err="1" smtClean="0"/>
              <a:t>popCnt</a:t>
            </a:r>
            <a:r>
              <a:rPr lang="en-US" altLang="zh-CN" dirty="0" smtClean="0"/>
              <a:t>] = [disabled/ -90 </a:t>
            </a:r>
            <a:r>
              <a:rPr lang="en-US" altLang="zh-CN" dirty="0" err="1" smtClean="0"/>
              <a:t>dBm</a:t>
            </a:r>
            <a:r>
              <a:rPr lang="en-US" altLang="zh-CN" dirty="0" smtClean="0"/>
              <a:t>/ 0/ 0]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BT Info[</a:t>
            </a:r>
            <a:r>
              <a:rPr lang="en-US" altLang="zh-CN" dirty="0" err="1" smtClean="0"/>
              <a:t>bt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rsp</a:t>
            </a:r>
            <a:r>
              <a:rPr lang="en-US" altLang="zh-CN" dirty="0" smtClean="0"/>
              <a:t>]                     = 01 00 00 00 01 00 00(142)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============[</a:t>
            </a:r>
            <a:r>
              <a:rPr lang="en-US" altLang="zh-CN" dirty="0" err="1">
                <a:solidFill>
                  <a:srgbClr val="FF0000"/>
                </a:solidFill>
              </a:rPr>
              <a:t>Hw</a:t>
            </a:r>
            <a:r>
              <a:rPr lang="en-US" altLang="zh-CN" dirty="0">
                <a:solidFill>
                  <a:srgbClr val="FF0000"/>
                </a:solidFill>
              </a:rPr>
              <a:t> setting</a:t>
            </a:r>
            <a:r>
              <a:rPr lang="en-US" altLang="zh-CN" dirty="0" smtClean="0"/>
              <a:t>]============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0x4c[24:23]/0x64[0]/x4c6[4]/0x40[5] = 0x2/ 0x0/ 0x1/ 0x1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0x550/0x522/4-RxAGC/0xc50           = 0x101c/ 0x0/ On/ 0x20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CCK-CCA/CCK-FA/OFDM-CCA/OFDM-FA     = 0x386/ 0x182/ 0x652/ 0x5ec    </a:t>
            </a:r>
            <a:r>
              <a:rPr lang="en-US" altLang="zh-CN" dirty="0" smtClean="0">
                <a:solidFill>
                  <a:srgbClr val="FF0000"/>
                </a:solidFill>
              </a:rPr>
              <a:t>FA </a:t>
            </a:r>
            <a:r>
              <a:rPr lang="zh-CN" altLang="en-US" dirty="0" smtClean="0">
                <a:solidFill>
                  <a:srgbClr val="FF0000"/>
                </a:solidFill>
              </a:rPr>
              <a:t>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============[</a:t>
            </a:r>
            <a:r>
              <a:rPr lang="en-US" altLang="zh-CN" dirty="0" err="1">
                <a:solidFill>
                  <a:srgbClr val="FF0000"/>
                </a:solidFill>
              </a:rPr>
              <a:t>Coex</a:t>
            </a:r>
            <a:r>
              <a:rPr lang="en-US" altLang="zh-CN" dirty="0">
                <a:solidFill>
                  <a:srgbClr val="FF0000"/>
                </a:solidFill>
              </a:rPr>
              <a:t> Status</a:t>
            </a:r>
            <a:r>
              <a:rPr lang="en-US" altLang="zh-CN" dirty="0" smtClean="0"/>
              <a:t>]============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</a:t>
            </a:r>
            <a:r>
              <a:rPr lang="en-US" altLang="zh-CN" dirty="0" err="1" smtClean="0"/>
              <a:t>IsBtDisabled</a:t>
            </a:r>
            <a:r>
              <a:rPr lang="en-US" altLang="zh-CN" dirty="0" smtClean="0"/>
              <a:t>                        = 1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</a:t>
            </a:r>
            <a:r>
              <a:rPr lang="en-US" altLang="zh-CN" dirty="0" err="1" smtClean="0"/>
              <a:t>IsBtControlLps</a:t>
            </a:r>
            <a:r>
              <a:rPr lang="en-US" altLang="zh-CN" dirty="0" smtClean="0"/>
              <a:t>                      = 0 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228600" y="990600"/>
            <a:ext cx="9707880" cy="5867400"/>
          </a:xfrm>
        </p:spPr>
        <p:txBody>
          <a:bodyPr/>
          <a:lstStyle/>
          <a:p>
            <a:pPr lvl="1" algn="ctr">
              <a:lnSpc>
                <a:spcPct val="150000"/>
              </a:lnSpc>
            </a:pPr>
            <a:endParaRPr lang="en-US" altLang="zh-CN" sz="7200" i="1" dirty="0" smtClean="0"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lvl="1" algn="ctr">
              <a:lnSpc>
                <a:spcPct val="150000"/>
              </a:lnSpc>
            </a:pPr>
            <a:r>
              <a:rPr lang="en-US" altLang="zh-CN" sz="7200" i="1" dirty="0" smtClean="0">
                <a:latin typeface="Angsana New" panose="02020603050405020304" pitchFamily="18" charset="-34"/>
                <a:ea typeface="华文琥珀" panose="02010800040101010101" pitchFamily="2" charset="-122"/>
                <a:cs typeface="Angsana New" panose="02020603050405020304" pitchFamily="18" charset="-34"/>
              </a:rPr>
              <a:t>End</a:t>
            </a:r>
            <a:endParaRPr lang="en-US" altLang="zh-CN" sz="7200" i="1" dirty="0" smtClean="0">
              <a:latin typeface="Angsana New" panose="02020603050405020304" pitchFamily="18" charset="-34"/>
              <a:ea typeface="华文琥珀" panose="02010800040101010101" pitchFamily="2" charset="-122"/>
              <a:cs typeface="Angsana New" panose="02020603050405020304" pitchFamily="18" charset="-34"/>
            </a:endParaRPr>
          </a:p>
          <a:p>
            <a:pPr lvl="1" algn="ctr">
              <a:lnSpc>
                <a:spcPct val="150000"/>
              </a:lnSpc>
            </a:pPr>
            <a:r>
              <a:rPr lang="en-US" altLang="zh-CN" sz="7200" i="1" dirty="0" smtClean="0">
                <a:latin typeface="Angsana New" panose="02020603050405020304" pitchFamily="18" charset="-34"/>
                <a:ea typeface="华文琥珀" panose="02010800040101010101" pitchFamily="2" charset="-122"/>
                <a:cs typeface="Angsana New" panose="02020603050405020304" pitchFamily="18" charset="-34"/>
              </a:rPr>
              <a:t>Thank You</a:t>
            </a:r>
            <a:endParaRPr lang="en-US" altLang="zh-CN" sz="7200" i="1" dirty="0" smtClean="0">
              <a:latin typeface="Angsana New" panose="02020603050405020304" pitchFamily="18" charset="-34"/>
              <a:ea typeface="华文琥珀" panose="02010800040101010101" pitchFamily="2" charset="-122"/>
              <a:cs typeface="Angsana New" panose="02020603050405020304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533400" y="1128179"/>
            <a:ext cx="8107680" cy="2667000"/>
          </a:xfrm>
        </p:spPr>
        <p:txBody>
          <a:bodyPr/>
          <a:lstStyle/>
          <a:p>
            <a:r>
              <a:rPr lang="en-US" altLang="zh-CN" sz="2000" dirty="0" smtClean="0"/>
              <a:t> </a:t>
            </a:r>
            <a:endParaRPr lang="en-US" altLang="zh-CN" sz="2000" dirty="0" smtClean="0"/>
          </a:p>
          <a:p>
            <a:endParaRPr lang="zh-CN" altLang="en-US" dirty="0"/>
          </a:p>
        </p:txBody>
      </p:sp>
      <p:pic>
        <p:nvPicPr>
          <p:cNvPr id="1025" name="Picture 1" descr="C:\Users\Administrator\AppData\Roaming\Tencent\Users\895498069\QQ\WinTemp\RichOle\{HI[E]XOR4[)6}QX}PZJVUS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3962400" cy="382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79969" y="1663700"/>
            <a:ext cx="59784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system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目录与平台板子的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system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目录是一一对应：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etc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bluetooth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包含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rtkbt.conf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文件，主要配置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uart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还是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usb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1026" name="Picture 2" descr="C:\Users\Administrator\AppData\Roaming\Tencent\Users\895498069\QQ\WinTemp\RichOle\~G2}[CKE2Z@UIEN]8SONZC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074" y="2603275"/>
            <a:ext cx="5295126" cy="82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91000" y="3581400"/>
            <a:ext cx="5791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etc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/firmware: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主要包含了目前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RTK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所有支持的卡片对应的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       firmware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etc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/permissions: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 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主要是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ble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所以需要的权限文件；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etc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/lib/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hw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: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主要是所支持的语音库；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etc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/lib/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rtkbt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：主要是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RTK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自行开发的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plugin so;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包括：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heartbeat.so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autopair.so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 3dd_service.so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vr_bee1_hidraw.so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 vr_bee2_hidraw.so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usr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keylayout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主要包含了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bee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遥控器对应的按键映射文件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9" name="object 2"/>
          <p:cNvSpPr txBox="1"/>
          <p:nvPr/>
        </p:nvSpPr>
        <p:spPr>
          <a:xfrm>
            <a:off x="389128" y="0"/>
            <a:ext cx="9364472" cy="914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4400" kern="0" dirty="0" smtClean="0">
                <a:solidFill>
                  <a:sysClr val="windowText" lastClr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Structure of Realtek Bluetooth Package</a:t>
            </a:r>
            <a:endParaRPr lang="en-US" altLang="zh-CN" sz="4400" kern="0" dirty="0">
              <a:solidFill>
                <a:srgbClr val="89898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533400" y="1128179"/>
            <a:ext cx="8107680" cy="2667000"/>
          </a:xfrm>
        </p:spPr>
        <p:txBody>
          <a:bodyPr/>
          <a:lstStyle/>
          <a:p>
            <a:r>
              <a:rPr lang="en-US" altLang="zh-CN" sz="2000" dirty="0" smtClean="0"/>
              <a:t> 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3700" y="1752599"/>
            <a:ext cx="906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完整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porting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成功步骤：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1.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确定客户使用的卡片接口：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UART or USB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	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修改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rtkbt.conf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2.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确定客户所需要的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TV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功能，从而确定配置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rtkbt_plugins.conf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	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修改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Porting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包宏“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BOARD_HAVE_BLUETOOTH_RTK_ADDON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3.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确定客户编译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out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目录下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system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目录是否与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porting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包的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system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目录保持一致。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4724400"/>
            <a:ext cx="89755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客户新项目换新卡片：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1.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由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USB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转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UART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修改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rtkbt.conf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BtDeviceNode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=/dev/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rtk_btusb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 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BtDeviceNode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=/dev/ttyS0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	2.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客户需要新功能：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	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修改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rtkbt_plugins.conf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增加对应的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tag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7" name="object 2"/>
          <p:cNvSpPr txBox="1"/>
          <p:nvPr/>
        </p:nvSpPr>
        <p:spPr>
          <a:xfrm>
            <a:off x="389128" y="0"/>
            <a:ext cx="9364472" cy="914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4400" kern="0" dirty="0" smtClean="0">
                <a:solidFill>
                  <a:sysClr val="windowText" lastClr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Structure of Realtek Bluetooth Package</a:t>
            </a:r>
            <a:endParaRPr lang="en-US" altLang="zh-CN" sz="4400" kern="0" dirty="0">
              <a:solidFill>
                <a:srgbClr val="89898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7400" y="38100"/>
            <a:ext cx="9669272" cy="650697"/>
          </a:xfrm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en-US" altLang="zh-CN" sz="4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Bluetooth Driver Porting</a:t>
            </a:r>
            <a:endParaRPr lang="en-US" altLang="zh-CN" sz="4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238902"/>
            <a:ext cx="2164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熟读</a:t>
            </a:r>
            <a:r>
              <a:rPr lang="en-US" altLang="zh-CN" dirty="0" smtClean="0">
                <a:solidFill>
                  <a:srgbClr val="FF0000"/>
                </a:solidFill>
              </a:rPr>
              <a:t>Porting Guide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2049" name="Picture 1" descr="C:\Users\Administrator\AppData\Roaming\Tencent\Users\895498069\QQ\WinTemp\RichOle\F~TK[AG~C$QE(4SJGJ8)ABN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47902"/>
            <a:ext cx="8027988" cy="47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4800" y="2819400"/>
            <a:ext cx="952215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屏蔽平台原有蓝牙协议栈。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device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目录下对应的平台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产品目录，该目录主要包括设备节点的建立、文件的创建、代码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生成、设备权限等作用。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Porting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是否成功以及蓝牙是否正常使用取决于此。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AutoNum type="arabicPeriod" startAt="3"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Packets/apps/Bluetooth: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所有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profile service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的核心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code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，最后生成</a:t>
            </a:r>
            <a:r>
              <a:rPr lang="en-US" altLang="zh-CN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Bluetooth.apk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  libbluetot_jni.so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。如客户需要特殊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TV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功能，则需要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add </a:t>
            </a:r>
            <a:r>
              <a:rPr lang="en-US" altLang="zh-CN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rtkbtService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AutoNum type="arabicPeriod" startAt="4"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framework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：最后生成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frameworks.jar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，如需自动配对或者</a:t>
            </a:r>
            <a:r>
              <a:rPr lang="en-US" altLang="zh-CN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rtkbtservice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操作接口，则需要增加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 Bluetoothrtkbt.java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Bluetoothrtkbt.adil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AutoNum type="arabicPeriod" startAt="5"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为了衔接</a:t>
            </a:r>
            <a:r>
              <a:rPr lang="en-US" altLang="zh-CN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Bluetooth.apk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java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）和协议栈（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）增需要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porting hardware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目录，主要为了增加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了相关声明。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AutoNum type="arabicPeriod" startAt="6"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最后就是协议栈的生成，包括前面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SDK kit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所有所需要的，务必确保编译生成正确位置。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AutoNum type="arabicPeriod" startAt="6"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如果是</a:t>
            </a:r>
            <a:r>
              <a:rPr lang="en-US" altLang="zh-CN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usb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接口，</a:t>
            </a:r>
            <a:r>
              <a:rPr lang="en-US" altLang="zh-CN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rtkbt_usb.ko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确保在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kernel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编译生成。并确保修改正确的权限。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7400" y="38100"/>
            <a:ext cx="9669272" cy="650697"/>
          </a:xfrm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en-US" altLang="zh-CN" sz="4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Bluetooth Driver Porting</a:t>
            </a:r>
            <a:endParaRPr lang="en-US" altLang="zh-CN" sz="4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238902"/>
            <a:ext cx="9677400" cy="4801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Porting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成功与否确认：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1.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所有文件是否正确编译；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2.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是否编译到我们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RTK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的协议栈；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3.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是否生成正确文件：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       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packets/apps/Bluetooth/</a:t>
            </a:r>
            <a:r>
              <a:rPr lang="en-US" altLang="zh-CN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Bluetooth.apk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system/framework/framework.jar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system/lib/libbluetooth_jni.so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system/lib/hw/bluetoot.default.so 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system/lib/libbt-vendor_usb.so/libbt-vendor_uart.so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system/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etc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/firmware/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       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system/</a:t>
            </a:r>
            <a:r>
              <a:rPr lang="en-US" altLang="zh-CN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etc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en-US" altLang="zh-CN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bluetooth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en-US" altLang="zh-CN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rtkbt.conf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system/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etc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bluetooth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rtkbt_plugins.conf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      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system/lib/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rtkbt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/*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</a:t>
            </a:r>
            <a:r>
              <a:rPr lang="en-US" altLang="zh-CN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rtkbt_usb.ko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其他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apk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281940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14019</Words>
  <Application>WPS 演示</Application>
  <PresentationFormat>自定义</PresentationFormat>
  <Paragraphs>877</Paragraphs>
  <Slides>51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51</vt:i4>
      </vt:variant>
    </vt:vector>
  </HeadingPairs>
  <TitlesOfParts>
    <vt:vector size="70" baseType="lpstr">
      <vt:lpstr>Arial</vt:lpstr>
      <vt:lpstr>宋体</vt:lpstr>
      <vt:lpstr>Wingdings</vt:lpstr>
      <vt:lpstr>Arial Rounded MT Bold</vt:lpstr>
      <vt:lpstr>华文新魏</vt:lpstr>
      <vt:lpstr>Arial</vt:lpstr>
      <vt:lpstr>Century Gothic</vt:lpstr>
      <vt:lpstr>华文楷体</vt:lpstr>
      <vt:lpstr>Calibri</vt:lpstr>
      <vt:lpstr>微软雅黑</vt:lpstr>
      <vt:lpstr>Arial Unicode MS</vt:lpstr>
      <vt:lpstr>华文琥珀</vt:lpstr>
      <vt:lpstr>Angsana New</vt:lpstr>
      <vt:lpstr>Office Theme</vt:lpstr>
      <vt:lpstr>Word.Document.8</vt:lpstr>
      <vt:lpstr>Word.Document.8</vt:lpstr>
      <vt:lpstr>Word.Document.8</vt:lpstr>
      <vt:lpstr>Word.Document.12</vt:lpstr>
      <vt:lpstr>FoxitReader.Document</vt:lpstr>
      <vt:lpstr>Realtek Bluetooth FAE Reference Guide </vt:lpstr>
      <vt:lpstr>Agenda</vt:lpstr>
      <vt:lpstr>Structure of Realtek Bluetooth Package</vt:lpstr>
      <vt:lpstr>PowerPoint 演示文稿</vt:lpstr>
      <vt:lpstr>PowerPoint 演示文稿</vt:lpstr>
      <vt:lpstr>PowerPoint 演示文稿</vt:lpstr>
      <vt:lpstr>PowerPoint 演示文稿</vt:lpstr>
      <vt:lpstr>Bluetooth Driver Porting</vt:lpstr>
      <vt:lpstr>Bluetooth Driver Porting</vt:lpstr>
      <vt:lpstr>Mstar Bluetooth Driver Porting</vt:lpstr>
      <vt:lpstr>Mstar Bluetooth Driver Porting</vt:lpstr>
      <vt:lpstr>Mstar Bluetooth Driver Porting</vt:lpstr>
      <vt:lpstr>Android Bluetooth Architecture</vt:lpstr>
      <vt:lpstr>Android Bluetooth Architecture</vt:lpstr>
      <vt:lpstr>Android Bluetooth Architecture</vt:lpstr>
      <vt:lpstr>Android Bluetooth Architecture</vt:lpstr>
      <vt:lpstr>Android Bluetooth Architecture</vt:lpstr>
      <vt:lpstr>Android Bluetooth Architecture</vt:lpstr>
      <vt:lpstr>Android Bluetooth Architecture</vt:lpstr>
      <vt:lpstr>Android Bluetooth Architecture</vt:lpstr>
      <vt:lpstr>RTK bluetooth debug flow</vt:lpstr>
      <vt:lpstr>RTK bluetooth debug flow</vt:lpstr>
      <vt:lpstr>RTK bluetooth debug flow</vt:lpstr>
      <vt:lpstr>RTK bluetooth debug flow</vt:lpstr>
      <vt:lpstr>RTK bluetooth debug flow</vt:lpstr>
      <vt:lpstr>RTK bluetooth debug flow</vt:lpstr>
      <vt:lpstr>RTK bluetooth debug flow</vt:lpstr>
      <vt:lpstr>RTK bluetooth debug flow</vt:lpstr>
      <vt:lpstr>RTK bluetooth debug flow</vt:lpstr>
      <vt:lpstr>RTK bluetooth debug flow</vt:lpstr>
      <vt:lpstr>RTK bluetooth debug flow</vt:lpstr>
      <vt:lpstr>RTK bluetooth debug flow</vt:lpstr>
      <vt:lpstr>RTK bluetooth debug flow</vt:lpstr>
      <vt:lpstr>RTK bluetooth debug flow</vt:lpstr>
      <vt:lpstr>RTK bluetooth debug flow</vt:lpstr>
      <vt:lpstr>RTK bluetooth debug flow</vt:lpstr>
      <vt:lpstr>RTK bluetooth debug flow</vt:lpstr>
      <vt:lpstr>RTK bluetooth debug flow</vt:lpstr>
      <vt:lpstr>RTK bluetooth debug flow</vt:lpstr>
      <vt:lpstr>RTK bluetooth debug flow</vt:lpstr>
      <vt:lpstr>RTK bluetooth debug flow</vt:lpstr>
      <vt:lpstr>RTK bluetooth debug flow</vt:lpstr>
      <vt:lpstr>RTK bluetooth debug flow</vt:lpstr>
      <vt:lpstr>RTK bluetooth debug flow</vt:lpstr>
      <vt:lpstr>RTK bluetooth debug flow</vt:lpstr>
      <vt:lpstr>                          Bluetooth QA </vt:lpstr>
      <vt:lpstr>                          Bluetooth QA </vt:lpstr>
      <vt:lpstr>                          Bluetooth QA </vt:lpstr>
      <vt:lpstr>Wi-Fi BT Coexist Debug</vt:lpstr>
      <vt:lpstr>Wi-Fi BT Coexist Debug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Filter Settings(1/5)</dc:title>
  <dc:creator>张凯</dc:creator>
  <cp:lastModifiedBy>MrRight露露</cp:lastModifiedBy>
  <cp:revision>1001</cp:revision>
  <dcterms:created xsi:type="dcterms:W3CDTF">2015-03-11T14:57:00Z</dcterms:created>
  <dcterms:modified xsi:type="dcterms:W3CDTF">2018-05-25T06:57:17Z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2014-08-14T00:00:00Z</vt:filetime>
  </property>
  <property fmtid="{D5CDD505-2E9C-101B-9397-08002B2CF9AE}" pid="3" name="LastSaved">
    <vt:filetime>2015-03-11T00:00:00Z</vt:filetime>
  </property>
  <property fmtid="{D5CDD505-2E9C-101B-9397-08002B2CF9AE}" pid="4" name="KSOProductBuildVer">
    <vt:lpwstr>2052-10.1.0.7346</vt:lpwstr>
  </property>
</Properties>
</file>